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4" r:id="rId2"/>
  </p:sldMasterIdLst>
  <p:notesMasterIdLst>
    <p:notesMasterId r:id="rId29"/>
  </p:notesMasterIdLst>
  <p:handoutMasterIdLst>
    <p:handoutMasterId r:id="rId30"/>
  </p:handoutMasterIdLst>
  <p:sldIdLst>
    <p:sldId id="631" r:id="rId3"/>
    <p:sldId id="632" r:id="rId4"/>
    <p:sldId id="640" r:id="rId5"/>
    <p:sldId id="657" r:id="rId6"/>
    <p:sldId id="647" r:id="rId7"/>
    <p:sldId id="635" r:id="rId8"/>
    <p:sldId id="652" r:id="rId9"/>
    <p:sldId id="637" r:id="rId10"/>
    <p:sldId id="642" r:id="rId11"/>
    <p:sldId id="643" r:id="rId12"/>
    <p:sldId id="660" r:id="rId13"/>
    <p:sldId id="644" r:id="rId14"/>
    <p:sldId id="661" r:id="rId15"/>
    <p:sldId id="666" r:id="rId16"/>
    <p:sldId id="667" r:id="rId17"/>
    <p:sldId id="654" r:id="rId18"/>
    <p:sldId id="662" r:id="rId19"/>
    <p:sldId id="658" r:id="rId20"/>
    <p:sldId id="655" r:id="rId21"/>
    <p:sldId id="668" r:id="rId22"/>
    <p:sldId id="638" r:id="rId23"/>
    <p:sldId id="663" r:id="rId24"/>
    <p:sldId id="656" r:id="rId25"/>
    <p:sldId id="669" r:id="rId26"/>
    <p:sldId id="633" r:id="rId27"/>
    <p:sldId id="283" r:id="rId28"/>
  </p:sldIdLst>
  <p:sldSz cx="9144000" cy="5143500" type="screen16x9"/>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8F6"/>
    <a:srgbClr val="C4E5FF"/>
    <a:srgbClr val="E4F8F8"/>
    <a:srgbClr val="DBF8F2"/>
    <a:srgbClr val="D5F0F8"/>
    <a:srgbClr val="C2F8F8"/>
    <a:srgbClr val="D3F8F8"/>
    <a:srgbClr val="FF7D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
    <a:wholeTbl>
      <a:tcTxStyle>
        <a:font>
          <a:latin typeface="+mn-lt"/>
          <a:ea typeface="+mn-ea"/>
          <a:cs typeface="+mn-cs"/>
        </a:font>
        <a:srgbClr val="000000"/>
      </a:tcTxStyle>
      <a:tcStyle>
        <a:tcBdr>
          <a:left>
            <a:ln w="12701" cap="flat" cmpd="sng" algn="ctr">
              <a:solidFill>
                <a:srgbClr val="FFFFFF"/>
              </a:solidFill>
              <a:prstDash val="solid"/>
              <a:round/>
              <a:headEnd type="none" w="med" len="med"/>
              <a:tailEnd type="none" w="med" len="med"/>
            </a:ln>
          </a:left>
          <a:right>
            <a:ln w="12701" cap="flat" cmpd="sng" algn="ctr">
              <a:solidFill>
                <a:srgbClr val="FFFFFF"/>
              </a:solidFill>
              <a:prstDash val="solid"/>
              <a:round/>
              <a:headEnd type="none" w="med" len="med"/>
              <a:tailEnd type="none" w="med" len="med"/>
            </a:ln>
          </a:right>
          <a:top>
            <a:ln w="12701" cap="flat" cmpd="sng" algn="ctr">
              <a:solidFill>
                <a:srgbClr val="FFFFFF"/>
              </a:solidFill>
              <a:prstDash val="solid"/>
              <a:round/>
              <a:headEnd type="none" w="med" len="med"/>
              <a:tailEnd type="none" w="med" len="med"/>
            </a:ln>
          </a:top>
          <a:bottom>
            <a:ln w="12701" cap="flat" cmpd="sng" algn="ctr">
              <a:solidFill>
                <a:srgbClr val="FFFFFF"/>
              </a:solidFill>
              <a:prstDash val="solid"/>
              <a:round/>
              <a:headEnd type="none" w="med" len="med"/>
              <a:tailEnd type="none" w="med" len="med"/>
            </a:ln>
          </a:bottom>
        </a:tcBdr>
        <a:fill>
          <a:solidFill>
            <a:srgbClr val="EAEFF7"/>
          </a:solidFill>
        </a:fill>
      </a:tcStyle>
    </a:wholeTbl>
    <a:band1H>
      <a:tcStyle>
        <a:tcBdr/>
        <a:fill>
          <a:solidFill>
            <a:srgbClr val="D2DEEF"/>
          </a:solidFill>
        </a:fill>
      </a:tcStyle>
    </a:band1H>
    <a:band2H>
      <a:tcStyle>
        <a:tcBdr/>
      </a:tcStyle>
    </a:band2H>
    <a:band1V>
      <a:tcStyle>
        <a:tcBdr/>
        <a:fill>
          <a:solidFill>
            <a:srgbClr val="D2DEEF"/>
          </a:solidFill>
        </a:fill>
      </a:tcStyle>
    </a:band1V>
    <a:band2V>
      <a:tcStyle>
        <a:tcBdr/>
      </a:tcStyle>
    </a:band2V>
    <a:lastCol>
      <a:tcTxStyle b="on">
        <a:font>
          <a:latin typeface="+mn-lt"/>
          <a:ea typeface="+mn-ea"/>
          <a:cs typeface="+mn-cs"/>
        </a:font>
        <a:srgbClr val="FFFFFF"/>
      </a:tcTxStyle>
      <a:tcStyle>
        <a:tcBdr/>
        <a:fill>
          <a:solidFill>
            <a:srgbClr val="5B9BD5"/>
          </a:solidFill>
        </a:fill>
      </a:tcStyle>
    </a:lastCol>
    <a:firstCol>
      <a:tcTxStyle b="on">
        <a:font>
          <a:latin typeface="+mn-lt"/>
          <a:ea typeface="+mn-ea"/>
          <a:cs typeface="+mn-cs"/>
        </a:font>
        <a:srgbClr val="FFFFFF"/>
      </a:tcTxStyle>
      <a:tcStyle>
        <a:tcBdr/>
        <a:fill>
          <a:solidFill>
            <a:srgbClr val="5B9BD5"/>
          </a:solidFill>
        </a:fill>
      </a:tcStyle>
    </a:firstCol>
    <a:lastRow>
      <a:tcTxStyle b="on">
        <a:font>
          <a:latin typeface="+mn-lt"/>
          <a:ea typeface="+mn-ea"/>
          <a:cs typeface="+mn-cs"/>
        </a:font>
        <a:srgbClr val="FFFFFF"/>
      </a:tcTxStyle>
      <a:tcStyle>
        <a:tcBdr>
          <a:top>
            <a:ln w="38103" cap="flat" cmpd="sng" algn="ctr">
              <a:solidFill>
                <a:srgbClr val="FFFFFF"/>
              </a:solidFill>
              <a:prstDash val="solid"/>
              <a:round/>
              <a:headEnd type="none" w="med" len="med"/>
              <a:tailEnd type="none" w="med" len="med"/>
            </a:ln>
          </a:top>
        </a:tcBdr>
        <a:fill>
          <a:solidFill>
            <a:srgbClr val="5B9BD5"/>
          </a:solidFill>
        </a:fill>
      </a:tcStyle>
    </a:lastRow>
    <a:firstRow>
      <a:tcTxStyle b="on">
        <a:font>
          <a:latin typeface="+mn-lt"/>
          <a:ea typeface="+mn-ea"/>
          <a:cs typeface="+mn-cs"/>
        </a:font>
        <a:srgbClr val="FFFFFF"/>
      </a:tcTxStyle>
      <a:tcStyle>
        <a:tcBdr>
          <a:bottom>
            <a:ln w="38103" cap="flat" cmpd="sng" algn="ctr">
              <a:solidFill>
                <a:srgbClr val="FFFFFF"/>
              </a:solidFill>
              <a:prstDash val="solid"/>
              <a:round/>
              <a:headEnd type="none" w="med" len="med"/>
              <a:tailEnd type="none" w="med" len="med"/>
            </a:ln>
          </a:bottom>
        </a:tcBdr>
        <a:fill>
          <a:solidFill>
            <a:srgbClr val="5B9BD5"/>
          </a:solidFill>
        </a:fill>
      </a:tcStyle>
    </a:firstRow>
  </a:tblStyle>
  <a:tblStyle styleId="{0660B408-B3CF-4A94-85FC-2B1E0A45F4A2}" styleName="">
    <a:wholeTbl>
      <a:tcTxStyle>
        <a:font>
          <a:latin typeface="+mn-lt"/>
          <a:ea typeface="+mn-ea"/>
          <a:cs typeface="+mn-cs"/>
        </a:font>
        <a:srgbClr val="000000"/>
      </a:tcTxStyle>
      <a:tcStyle>
        <a:tcBdr/>
        <a:fill>
          <a:solidFill>
            <a:srgbClr val="EAEFF7"/>
          </a:solidFill>
        </a:fill>
      </a:tcStyle>
    </a:wholeTbl>
    <a:band1H>
      <a:tcStyle>
        <a:tcBdr/>
        <a:fill>
          <a:solidFill>
            <a:srgbClr val="D2DEEF"/>
          </a:solidFill>
        </a:fill>
      </a:tcStyle>
    </a:band1H>
    <a:band1V>
      <a:tcStyle>
        <a:tcBdr/>
        <a:fill>
          <a:solidFill>
            <a:srgbClr val="D2DEEF"/>
          </a:solidFill>
        </a:fill>
      </a:tcStyle>
    </a:band1V>
    <a:lastCol>
      <a:tcTxStyle b="on">
        <a:font>
          <a:latin typeface=""/>
          <a:ea typeface=""/>
          <a:cs typeface=""/>
        </a:font>
      </a:tcTxStyle>
      <a:tcStyle>
        <a:tcBdr/>
      </a:tcStyle>
    </a:lastCol>
    <a:firstCol>
      <a:tcTxStyle b="on">
        <a:font>
          <a:latin typeface=""/>
          <a:ea typeface=""/>
          <a:cs typeface=""/>
        </a:font>
      </a:tcTxStyle>
      <a:tcStyle>
        <a:tcBdr/>
      </a:tcStyle>
    </a:firstCol>
    <a:lastRow>
      <a:tcTxStyle b="on">
        <a:font>
          <a:latin typeface=""/>
          <a:ea typeface=""/>
          <a:cs typeface=""/>
        </a:font>
      </a:tcTxStyle>
      <a:tcStyle>
        <a:tcBdr>
          <a:top>
            <a:ln w="50804" cap="flat" cmpd="dbl" algn="ctr">
              <a:solidFill>
                <a:srgbClr val="000000"/>
              </a:solidFill>
              <a:prstDash val="solid"/>
              <a:round/>
              <a:headEnd type="none" w="med" len="med"/>
              <a:tailEnd type="none" w="med" len="med"/>
            </a:ln>
          </a:top>
        </a:tcBdr>
        <a:fill>
          <a:solidFill>
            <a:srgbClr val="EAEFF7"/>
          </a:solidFill>
        </a:fill>
      </a:tcStyle>
    </a:lastRow>
    <a:firstRow>
      <a:tcTxStyle b="on">
        <a:font>
          <a:latin typeface="+mn-lt"/>
          <a:ea typeface="+mn-ea"/>
          <a:cs typeface="+mn-cs"/>
        </a:font>
        <a:srgbClr val="FFFFFF"/>
      </a:tcTxStyle>
      <a:tcStyle>
        <a:tcBdr/>
        <a:fill>
          <a:solidFill>
            <a:srgbClr val="ED7D31"/>
          </a:solidFill>
        </a:fill>
      </a:tcStyle>
    </a:firstRow>
  </a:tblStyle>
  <a:tblStyle styleId="{EB344D84-9AFB-497E-A393-DC336BA19D2E}" styleName="">
    <a:wholeTbl>
      <a:tcTxStyle>
        <a:font>
          <a:latin typeface="+mn-lt"/>
          <a:ea typeface="+mn-ea"/>
          <a:cs typeface="+mn-cs"/>
        </a:font>
        <a:srgbClr val="000000"/>
      </a:tcTxStyle>
      <a:tcStyle>
        <a:tcBdr>
          <a:top>
            <a:ln w="25402" cap="flat" cmpd="sng" algn="ctr">
              <a:solidFill>
                <a:srgbClr val="000000"/>
              </a:solidFill>
              <a:prstDash val="solid"/>
              <a:round/>
              <a:headEnd type="none" w="med" len="med"/>
              <a:tailEnd type="none" w="med" len="med"/>
            </a:ln>
          </a:top>
          <a:bottom>
            <a:ln w="25402" cap="flat" cmpd="sng" algn="ctr">
              <a:solidFill>
                <a:srgbClr val="000000"/>
              </a:solidFill>
              <a:prstDash val="solid"/>
              <a:round/>
              <a:headEnd type="none" w="med" len="med"/>
              <a:tailEnd type="none" w="med" len="med"/>
            </a:ln>
          </a:bottom>
        </a:tcBdr>
        <a:fill>
          <a:solidFill>
            <a:srgbClr val="FFFFFF"/>
          </a:solidFill>
        </a:fill>
      </a:tcStyle>
    </a:wholeTbl>
    <a:band1H>
      <a:tcStyle>
        <a:tcBdr/>
        <a:fill>
          <a:solidFill>
            <a:srgbClr val="E7E7E7"/>
          </a:solidFill>
        </a:fill>
      </a:tcStyle>
    </a:band1H>
    <a:band1V>
      <a:tcStyle>
        <a:tcBdr/>
        <a:fill>
          <a:solidFill>
            <a:srgbClr val="E7E7E7"/>
          </a:solidFill>
        </a:fill>
      </a:tcStyle>
    </a:band1V>
    <a:lastCol>
      <a:tcTxStyle b="on">
        <a:font>
          <a:latin typeface="+mn-lt"/>
          <a:ea typeface="+mn-ea"/>
          <a:cs typeface="+mn-cs"/>
        </a:font>
        <a:srgbClr val="FFFFFF"/>
      </a:tcTxStyle>
      <a:tcStyle>
        <a:tcBdr/>
        <a:fill>
          <a:solidFill>
            <a:srgbClr val="A5A5A5"/>
          </a:solidFill>
        </a:fill>
      </a:tcStyle>
    </a:lastCol>
    <a:firstCol>
      <a:tcTxStyle b="on">
        <a:font>
          <a:latin typeface="+mn-lt"/>
          <a:ea typeface="+mn-ea"/>
          <a:cs typeface="+mn-cs"/>
        </a:font>
        <a:srgbClr val="FFFFFF"/>
      </a:tcTxStyle>
      <a:tcStyle>
        <a:tcBdr/>
        <a:fill>
          <a:solidFill>
            <a:srgbClr val="A5A5A5"/>
          </a:solidFill>
        </a:fill>
      </a:tcStyle>
    </a:firstCol>
    <a:lastRow>
      <a:tcTxStyle b="on">
        <a:font>
          <a:latin typeface=""/>
          <a:ea typeface=""/>
          <a:cs typeface=""/>
        </a:font>
      </a:tcTxStyle>
      <a:tcStyle>
        <a:tcBdr>
          <a:top>
            <a:ln w="50804" cap="flat" cmpd="dbl" algn="ctr">
              <a:solidFill>
                <a:srgbClr val="000000"/>
              </a:solidFill>
              <a:prstDash val="solid"/>
              <a:round/>
              <a:headEnd type="none" w="med" len="med"/>
              <a:tailEnd type="none" w="med" len="med"/>
            </a:ln>
          </a:top>
        </a:tcBdr>
        <a:fill>
          <a:solidFill>
            <a:srgbClr val="FFFFFF"/>
          </a:solidFill>
        </a:fill>
      </a:tcStyle>
    </a:lastRow>
    <a:firstRow>
      <a:tcTxStyle b="on">
        <a:font>
          <a:latin typeface="+mn-lt"/>
          <a:ea typeface="+mn-ea"/>
          <a:cs typeface="+mn-cs"/>
        </a:font>
        <a:srgbClr val="FFFFFF"/>
      </a:tcTxStyle>
      <a:tcStyle>
        <a:tcBdr>
          <a:bottom>
            <a:ln w="25402" cap="flat" cmpd="sng" algn="ctr">
              <a:solidFill>
                <a:srgbClr val="000000"/>
              </a:solidFill>
              <a:prstDash val="solid"/>
              <a:round/>
              <a:headEnd type="none" w="med" len="med"/>
              <a:tailEnd type="none" w="med" len="med"/>
            </a:ln>
          </a:bottom>
        </a:tcBdr>
        <a:fill>
          <a:solidFill>
            <a:srgbClr val="A5A5A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160" autoAdjust="0"/>
    <p:restoredTop sz="94658"/>
  </p:normalViewPr>
  <p:slideViewPr>
    <p:cSldViewPr snapToGrid="0">
      <p:cViewPr varScale="1">
        <p:scale>
          <a:sx n="151" d="100"/>
          <a:sy n="151" d="100"/>
        </p:scale>
        <p:origin x="192" y="2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handoutMaster" Target="handoutMasters/handoutMaster1.xml"/><Relationship Id="rId8"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67842FB1-B516-9029-ABC5-20D2DAD74AA9}"/>
              </a:ext>
            </a:extLst>
          </p:cNvPr>
          <p:cNvSpPr txBox="1">
            <a:spLocks noGrp="1"/>
          </p:cNvSpPr>
          <p:nvPr>
            <p:ph type="hdr" sz="quarter"/>
          </p:nvPr>
        </p:nvSpPr>
        <p:spPr>
          <a:xfrm>
            <a:off x="0" y="0"/>
            <a:ext cx="2945657" cy="498055"/>
          </a:xfrm>
          <a:prstGeom prst="rect">
            <a:avLst/>
          </a:prstGeom>
          <a:noFill/>
          <a:ln>
            <a:noFill/>
          </a:ln>
        </p:spPr>
        <p:txBody>
          <a:bodyPr vert="horz" wrap="square" lIns="95563" tIns="47777" rIns="95563" bIns="47777"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00" b="0" i="0" u="none" strike="noStrike" kern="1200" cap="none" spc="0" baseline="0">
              <a:solidFill>
                <a:srgbClr val="000000"/>
              </a:solidFill>
              <a:uFillTx/>
              <a:latin typeface="Calibri"/>
            </a:endParaRPr>
          </a:p>
        </p:txBody>
      </p:sp>
      <p:sp>
        <p:nvSpPr>
          <p:cNvPr id="3" name="Espace réservé de la date 2">
            <a:extLst>
              <a:ext uri="{FF2B5EF4-FFF2-40B4-BE49-F238E27FC236}">
                <a16:creationId xmlns:a16="http://schemas.microsoft.com/office/drawing/2014/main" id="{FEFC2E7F-EEA9-5524-3773-4A86C971BCDF}"/>
              </a:ext>
            </a:extLst>
          </p:cNvPr>
          <p:cNvSpPr txBox="1">
            <a:spLocks noGrp="1"/>
          </p:cNvSpPr>
          <p:nvPr>
            <p:ph type="dt" sz="quarter" idx="1"/>
          </p:nvPr>
        </p:nvSpPr>
        <p:spPr>
          <a:xfrm>
            <a:off x="3850446" y="0"/>
            <a:ext cx="2945657" cy="498055"/>
          </a:xfrm>
          <a:prstGeom prst="rect">
            <a:avLst/>
          </a:prstGeom>
          <a:noFill/>
          <a:ln>
            <a:noFill/>
          </a:ln>
        </p:spPr>
        <p:txBody>
          <a:bodyPr vert="horz" wrap="square" lIns="95563" tIns="47777" rIns="95563" bIns="47777"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0F7A4752-84AA-4B52-BC36-5F81355BA714}" type="datetime1">
              <a:rPr lang="fr-FR" sz="1300" b="0" i="0" u="none" strike="noStrike" kern="1200" cap="none" spc="0" baseline="0">
                <a:solidFill>
                  <a:srgbClr val="000000"/>
                </a:solidFill>
                <a:uFillTx/>
                <a:latin typeface="Calibri"/>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07/10/2026</a:t>
            </a:fld>
            <a:endParaRPr lang="fr-FR" sz="1300" b="0" i="0" u="none" strike="noStrike" kern="1200" cap="none" spc="0" baseline="0">
              <a:solidFill>
                <a:srgbClr val="000000"/>
              </a:solidFill>
              <a:uFillTx/>
              <a:latin typeface="Calibri"/>
            </a:endParaRPr>
          </a:p>
        </p:txBody>
      </p:sp>
      <p:sp>
        <p:nvSpPr>
          <p:cNvPr id="4" name="Espace réservé du pied de page 3">
            <a:extLst>
              <a:ext uri="{FF2B5EF4-FFF2-40B4-BE49-F238E27FC236}">
                <a16:creationId xmlns:a16="http://schemas.microsoft.com/office/drawing/2014/main" id="{04BBE5CE-883A-2874-4073-39E5A9B5E5C1}"/>
              </a:ext>
            </a:extLst>
          </p:cNvPr>
          <p:cNvSpPr txBox="1">
            <a:spLocks noGrp="1"/>
          </p:cNvSpPr>
          <p:nvPr>
            <p:ph type="ftr" sz="quarter" idx="2"/>
          </p:nvPr>
        </p:nvSpPr>
        <p:spPr>
          <a:xfrm>
            <a:off x="0" y="9428588"/>
            <a:ext cx="2945657" cy="498055"/>
          </a:xfrm>
          <a:prstGeom prst="rect">
            <a:avLst/>
          </a:prstGeom>
          <a:noFill/>
          <a:ln>
            <a:noFill/>
          </a:ln>
        </p:spPr>
        <p:txBody>
          <a:bodyPr vert="horz" wrap="square" lIns="95563" tIns="47777" rIns="95563" bIns="47777" anchor="b"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00" b="0" i="0" u="none" strike="noStrike" kern="1200" cap="none" spc="0" baseline="0">
              <a:solidFill>
                <a:srgbClr val="000000"/>
              </a:solidFill>
              <a:uFillTx/>
              <a:latin typeface="Calibri"/>
            </a:endParaRPr>
          </a:p>
        </p:txBody>
      </p:sp>
      <p:sp>
        <p:nvSpPr>
          <p:cNvPr id="5" name="Espace réservé du numéro de diapositive 4">
            <a:extLst>
              <a:ext uri="{FF2B5EF4-FFF2-40B4-BE49-F238E27FC236}">
                <a16:creationId xmlns:a16="http://schemas.microsoft.com/office/drawing/2014/main" id="{EAE5DAB1-C338-0246-B39A-230C3C6351F4}"/>
              </a:ext>
            </a:extLst>
          </p:cNvPr>
          <p:cNvSpPr txBox="1">
            <a:spLocks noGrp="1"/>
          </p:cNvSpPr>
          <p:nvPr>
            <p:ph type="sldNum" sz="quarter" idx="3"/>
          </p:nvPr>
        </p:nvSpPr>
        <p:spPr>
          <a:xfrm>
            <a:off x="3850446" y="9428588"/>
            <a:ext cx="2945657" cy="498055"/>
          </a:xfrm>
          <a:prstGeom prst="rect">
            <a:avLst/>
          </a:prstGeom>
          <a:noFill/>
          <a:ln>
            <a:noFill/>
          </a:ln>
        </p:spPr>
        <p:txBody>
          <a:bodyPr vert="horz" wrap="square" lIns="95563" tIns="47777" rIns="95563" bIns="47777"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1A05D6C6-CE6B-4466-9BDA-3331C47B624D}" type="slidenum">
              <a:t>‹N°›</a:t>
            </a:fld>
            <a:endParaRPr lang="fr-FR" sz="1300" b="0" i="0" u="none" strike="noStrike" kern="1200" cap="none" spc="0" baseline="0">
              <a:solidFill>
                <a:srgbClr val="000000"/>
              </a:solidFill>
              <a:uFillTx/>
              <a:latin typeface="Calibri"/>
            </a:endParaRPr>
          </a:p>
        </p:txBody>
      </p:sp>
    </p:spTree>
    <p:extLst>
      <p:ext uri="{BB962C8B-B14F-4D97-AF65-F5344CB8AC3E}">
        <p14:creationId xmlns:p14="http://schemas.microsoft.com/office/powerpoint/2010/main" val="35650195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B1DCB5F2-631B-F44F-235D-EDCB5BFE71F6}"/>
              </a:ext>
            </a:extLst>
          </p:cNvPr>
          <p:cNvSpPr txBox="1">
            <a:spLocks noGrp="1"/>
          </p:cNvSpPr>
          <p:nvPr>
            <p:ph type="hdr" sz="quarter"/>
          </p:nvPr>
        </p:nvSpPr>
        <p:spPr>
          <a:xfrm>
            <a:off x="0" y="0"/>
            <a:ext cx="2945657" cy="498055"/>
          </a:xfrm>
          <a:prstGeom prst="rect">
            <a:avLst/>
          </a:prstGeom>
          <a:noFill/>
          <a:ln>
            <a:noFill/>
          </a:ln>
        </p:spPr>
        <p:txBody>
          <a:bodyPr vert="horz" wrap="square" lIns="95563" tIns="47777" rIns="95563" bIns="47777" anchor="t" anchorCtr="0" compatLnSpc="1">
            <a:noAutofit/>
          </a:bodyPr>
          <a:lstStyle>
            <a:lvl1pPr marL="0" marR="0" lvl="0" indent="0" algn="l" defTabSz="914400" rtl="0" fontAlgn="auto" hangingPunct="1">
              <a:lnSpc>
                <a:spcPct val="100000"/>
              </a:lnSpc>
              <a:spcBef>
                <a:spcPts val="0"/>
              </a:spcBef>
              <a:spcAft>
                <a:spcPts val="0"/>
              </a:spcAft>
              <a:buNone/>
              <a:tabLst/>
              <a:defRPr lang="fr-FR" sz="1300" b="0" i="0" u="none" strike="noStrike" kern="1200" cap="none" spc="0" baseline="0">
                <a:solidFill>
                  <a:srgbClr val="000000"/>
                </a:solidFill>
                <a:uFillTx/>
                <a:latin typeface="Calibri"/>
              </a:defRPr>
            </a:lvl1pPr>
          </a:lstStyle>
          <a:p>
            <a:pPr lvl="0"/>
            <a:endParaRPr lang="fr-FR"/>
          </a:p>
        </p:txBody>
      </p:sp>
      <p:sp>
        <p:nvSpPr>
          <p:cNvPr id="3" name="Espace réservé de la date 2">
            <a:extLst>
              <a:ext uri="{FF2B5EF4-FFF2-40B4-BE49-F238E27FC236}">
                <a16:creationId xmlns:a16="http://schemas.microsoft.com/office/drawing/2014/main" id="{173282B3-4477-D834-DB7D-AC48D0B016F3}"/>
              </a:ext>
            </a:extLst>
          </p:cNvPr>
          <p:cNvSpPr txBox="1">
            <a:spLocks noGrp="1"/>
          </p:cNvSpPr>
          <p:nvPr>
            <p:ph type="dt" idx="1"/>
          </p:nvPr>
        </p:nvSpPr>
        <p:spPr>
          <a:xfrm>
            <a:off x="3850446" y="0"/>
            <a:ext cx="2945657" cy="498055"/>
          </a:xfrm>
          <a:prstGeom prst="rect">
            <a:avLst/>
          </a:prstGeom>
          <a:noFill/>
          <a:ln>
            <a:noFill/>
          </a:ln>
        </p:spPr>
        <p:txBody>
          <a:bodyPr vert="horz" wrap="square" lIns="95563" tIns="47777" rIns="95563" bIns="47777" anchor="t" anchorCtr="0" compatLnSpc="1">
            <a:noAutofit/>
          </a:bodyPr>
          <a:lstStyle>
            <a:lvl1pPr marL="0" marR="0" lvl="0" indent="0" algn="r" defTabSz="914400" rtl="0" fontAlgn="auto" hangingPunct="1">
              <a:lnSpc>
                <a:spcPct val="100000"/>
              </a:lnSpc>
              <a:spcBef>
                <a:spcPts val="0"/>
              </a:spcBef>
              <a:spcAft>
                <a:spcPts val="0"/>
              </a:spcAft>
              <a:buNone/>
              <a:tabLst/>
              <a:defRPr lang="fr-FR" sz="1300" b="0" i="0" u="none" strike="noStrike" kern="1200" cap="none" spc="0" baseline="0">
                <a:solidFill>
                  <a:srgbClr val="000000"/>
                </a:solidFill>
                <a:uFillTx/>
                <a:latin typeface="Calibri"/>
              </a:defRPr>
            </a:lvl1pPr>
          </a:lstStyle>
          <a:p>
            <a:pPr lvl="0"/>
            <a:fld id="{8185FB14-8F9A-4176-A7C2-0A9D25927AFD}" type="datetime1">
              <a:rPr lang="fr-FR"/>
              <a:pPr lvl="0"/>
              <a:t>07/10/2026</a:t>
            </a:fld>
            <a:endParaRPr lang="fr-FR"/>
          </a:p>
        </p:txBody>
      </p:sp>
      <p:sp>
        <p:nvSpPr>
          <p:cNvPr id="4" name="Espace réservé de l’image des diapositives 3">
            <a:extLst>
              <a:ext uri="{FF2B5EF4-FFF2-40B4-BE49-F238E27FC236}">
                <a16:creationId xmlns:a16="http://schemas.microsoft.com/office/drawing/2014/main" id="{ACCB3176-6C4A-CC20-7191-B0CD0ADE3E96}"/>
              </a:ext>
            </a:extLst>
          </p:cNvPr>
          <p:cNvSpPr>
            <a:spLocks noGrp="1" noRot="1" noChangeAspect="1"/>
          </p:cNvSpPr>
          <p:nvPr>
            <p:ph type="sldImg" idx="2"/>
          </p:nvPr>
        </p:nvSpPr>
        <p:spPr>
          <a:xfrm>
            <a:off x="422279" y="1241426"/>
            <a:ext cx="5953128" cy="3349620"/>
          </a:xfrm>
          <a:prstGeom prst="rect">
            <a:avLst/>
          </a:prstGeom>
          <a:noFill/>
          <a:ln w="12701">
            <a:solidFill>
              <a:srgbClr val="000000"/>
            </a:solidFill>
            <a:prstDash val="solid"/>
          </a:ln>
        </p:spPr>
        <p:txBody>
          <a:bodyPr/>
          <a:lstStyle/>
          <a:p>
            <a:endParaRPr lang="fr-FR"/>
          </a:p>
        </p:txBody>
      </p:sp>
      <p:sp>
        <p:nvSpPr>
          <p:cNvPr id="5" name="Espace réservé des commentaires 4">
            <a:extLst>
              <a:ext uri="{FF2B5EF4-FFF2-40B4-BE49-F238E27FC236}">
                <a16:creationId xmlns:a16="http://schemas.microsoft.com/office/drawing/2014/main" id="{CA5E4518-FA9B-438B-C3D2-854D0692F90F}"/>
              </a:ext>
            </a:extLst>
          </p:cNvPr>
          <p:cNvSpPr txBox="1">
            <a:spLocks noGrp="1"/>
          </p:cNvSpPr>
          <p:nvPr>
            <p:ph type="body" sz="quarter" idx="3"/>
          </p:nvPr>
        </p:nvSpPr>
        <p:spPr>
          <a:xfrm>
            <a:off x="679764" y="4777191"/>
            <a:ext cx="5438137" cy="3908611"/>
          </a:xfrm>
          <a:prstGeom prst="rect">
            <a:avLst/>
          </a:prstGeom>
          <a:noFill/>
          <a:ln>
            <a:noFill/>
          </a:ln>
        </p:spPr>
        <p:txBody>
          <a:bodyPr vert="horz" wrap="square" lIns="95563" tIns="47777" rIns="95563" bIns="47777" anchor="t" anchorCtr="0" compatLnSpc="1">
            <a:no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a:extLst>
              <a:ext uri="{FF2B5EF4-FFF2-40B4-BE49-F238E27FC236}">
                <a16:creationId xmlns:a16="http://schemas.microsoft.com/office/drawing/2014/main" id="{D18AF19C-B0A7-A438-FCDF-C56CCF97E00E}"/>
              </a:ext>
            </a:extLst>
          </p:cNvPr>
          <p:cNvSpPr txBox="1">
            <a:spLocks noGrp="1"/>
          </p:cNvSpPr>
          <p:nvPr>
            <p:ph type="ftr" sz="quarter" idx="4"/>
          </p:nvPr>
        </p:nvSpPr>
        <p:spPr>
          <a:xfrm>
            <a:off x="0" y="9428588"/>
            <a:ext cx="2945657" cy="498055"/>
          </a:xfrm>
          <a:prstGeom prst="rect">
            <a:avLst/>
          </a:prstGeom>
          <a:noFill/>
          <a:ln>
            <a:noFill/>
          </a:ln>
        </p:spPr>
        <p:txBody>
          <a:bodyPr vert="horz" wrap="square" lIns="95563" tIns="47777" rIns="95563" bIns="47777" anchor="b" anchorCtr="0" compatLnSpc="1">
            <a:noAutofit/>
          </a:bodyPr>
          <a:lstStyle>
            <a:lvl1pPr marL="0" marR="0" lvl="0" indent="0" algn="l" defTabSz="914400" rtl="0" fontAlgn="auto" hangingPunct="1">
              <a:lnSpc>
                <a:spcPct val="100000"/>
              </a:lnSpc>
              <a:spcBef>
                <a:spcPts val="0"/>
              </a:spcBef>
              <a:spcAft>
                <a:spcPts val="0"/>
              </a:spcAft>
              <a:buNone/>
              <a:tabLst/>
              <a:defRPr lang="fr-FR" sz="1300" b="0" i="0" u="none" strike="noStrike" kern="1200" cap="none" spc="0" baseline="0">
                <a:solidFill>
                  <a:srgbClr val="000000"/>
                </a:solidFill>
                <a:uFillTx/>
                <a:latin typeface="Calibri"/>
              </a:defRPr>
            </a:lvl1pPr>
          </a:lstStyle>
          <a:p>
            <a:pPr lvl="0"/>
            <a:endParaRPr lang="fr-FR"/>
          </a:p>
        </p:txBody>
      </p:sp>
      <p:sp>
        <p:nvSpPr>
          <p:cNvPr id="7" name="Espace réservé du numéro de diapositive 6">
            <a:extLst>
              <a:ext uri="{FF2B5EF4-FFF2-40B4-BE49-F238E27FC236}">
                <a16:creationId xmlns:a16="http://schemas.microsoft.com/office/drawing/2014/main" id="{D949173C-6216-8513-5DDB-5BFACD0AE5D6}"/>
              </a:ext>
            </a:extLst>
          </p:cNvPr>
          <p:cNvSpPr txBox="1">
            <a:spLocks noGrp="1"/>
          </p:cNvSpPr>
          <p:nvPr>
            <p:ph type="sldNum" sz="quarter" idx="5"/>
          </p:nvPr>
        </p:nvSpPr>
        <p:spPr>
          <a:xfrm>
            <a:off x="3850446" y="9428588"/>
            <a:ext cx="2945657" cy="498055"/>
          </a:xfrm>
          <a:prstGeom prst="rect">
            <a:avLst/>
          </a:prstGeom>
          <a:noFill/>
          <a:ln>
            <a:noFill/>
          </a:ln>
        </p:spPr>
        <p:txBody>
          <a:bodyPr vert="horz" wrap="square" lIns="95563" tIns="47777" rIns="95563" bIns="47777" anchor="b" anchorCtr="0" compatLnSpc="1">
            <a:noAutofit/>
          </a:bodyPr>
          <a:lstStyle>
            <a:lvl1pPr marL="0" marR="0" lvl="0" indent="0" algn="r" defTabSz="914400" rtl="0" fontAlgn="auto" hangingPunct="1">
              <a:lnSpc>
                <a:spcPct val="100000"/>
              </a:lnSpc>
              <a:spcBef>
                <a:spcPts val="0"/>
              </a:spcBef>
              <a:spcAft>
                <a:spcPts val="0"/>
              </a:spcAft>
              <a:buNone/>
              <a:tabLst/>
              <a:defRPr lang="fr-FR" sz="1300" b="0" i="0" u="none" strike="noStrike" kern="1200" cap="none" spc="0" baseline="0">
                <a:solidFill>
                  <a:srgbClr val="000000"/>
                </a:solidFill>
                <a:uFillTx/>
                <a:latin typeface="Calibri"/>
              </a:defRPr>
            </a:lvl1pPr>
          </a:lstStyle>
          <a:p>
            <a:pPr lvl="0"/>
            <a:fld id="{D798C3B7-0523-49EB-80D1-F88B7B741742}" type="slidenum">
              <a:t>‹N°›</a:t>
            </a:fld>
            <a:endParaRPr lang="fr-FR"/>
          </a:p>
        </p:txBody>
      </p:sp>
    </p:spTree>
    <p:extLst>
      <p:ext uri="{BB962C8B-B14F-4D97-AF65-F5344CB8AC3E}">
        <p14:creationId xmlns:p14="http://schemas.microsoft.com/office/powerpoint/2010/main" val="3555161203"/>
      </p:ext>
    </p:extLst>
  </p:cSld>
  <p:clrMap bg1="lt1" tx1="dk1" bg2="lt2" tx2="dk2" accent1="accent1" accent2="accent2" accent3="accent3" accent4="accent4" accent5="accent5" accent6="accent6" hlink="hlink" folHlink="folHlink"/>
  <p:notesStyle>
    <a:lvl1pPr marL="0" marR="0" lvl="0" indent="0" algn="l" defTabSz="914400" rtl="0" fontAlgn="auto" hangingPunct="1">
      <a:lnSpc>
        <a:spcPct val="100000"/>
      </a:lnSpc>
      <a:spcBef>
        <a:spcPts val="0"/>
      </a:spcBef>
      <a:spcAft>
        <a:spcPts val="0"/>
      </a:spcAft>
      <a:buNone/>
      <a:tabLst/>
      <a:defRPr lang="fr-FR" sz="1200" b="0" i="0" u="none" strike="noStrike" kern="1200" cap="none" spc="0" baseline="0">
        <a:solidFill>
          <a:srgbClr val="000000"/>
        </a:solidFill>
        <a:uFillTx/>
        <a:latin typeface="Calibri"/>
      </a:defRPr>
    </a:lvl1pPr>
    <a:lvl2pPr marL="457200" marR="0" lvl="1" indent="0" algn="l" defTabSz="914400" rtl="0" fontAlgn="auto" hangingPunct="1">
      <a:lnSpc>
        <a:spcPct val="100000"/>
      </a:lnSpc>
      <a:spcBef>
        <a:spcPts val="0"/>
      </a:spcBef>
      <a:spcAft>
        <a:spcPts val="0"/>
      </a:spcAft>
      <a:buNone/>
      <a:tabLst/>
      <a:defRPr lang="fr-FR" sz="1200" b="0" i="0" u="none" strike="noStrike" kern="1200" cap="none" spc="0" baseline="0">
        <a:solidFill>
          <a:srgbClr val="000000"/>
        </a:solidFill>
        <a:uFillTx/>
        <a:latin typeface="Calibri"/>
      </a:defRPr>
    </a:lvl2pPr>
    <a:lvl3pPr marL="914400" marR="0" lvl="2" indent="0" algn="l" defTabSz="914400" rtl="0" fontAlgn="auto" hangingPunct="1">
      <a:lnSpc>
        <a:spcPct val="100000"/>
      </a:lnSpc>
      <a:spcBef>
        <a:spcPts val="0"/>
      </a:spcBef>
      <a:spcAft>
        <a:spcPts val="0"/>
      </a:spcAft>
      <a:buNone/>
      <a:tabLst/>
      <a:defRPr lang="fr-FR" sz="1200" b="0" i="0" u="none" strike="noStrike" kern="1200" cap="none" spc="0" baseline="0">
        <a:solidFill>
          <a:srgbClr val="000000"/>
        </a:solidFill>
        <a:uFillTx/>
        <a:latin typeface="Calibri"/>
      </a:defRPr>
    </a:lvl3pPr>
    <a:lvl4pPr marL="1371600" marR="0" lvl="3" indent="0" algn="l" defTabSz="914400" rtl="0" fontAlgn="auto" hangingPunct="1">
      <a:lnSpc>
        <a:spcPct val="100000"/>
      </a:lnSpc>
      <a:spcBef>
        <a:spcPts val="0"/>
      </a:spcBef>
      <a:spcAft>
        <a:spcPts val="0"/>
      </a:spcAft>
      <a:buNone/>
      <a:tabLst/>
      <a:defRPr lang="fr-FR" sz="1200" b="0" i="0" u="none" strike="noStrike" kern="1200" cap="none" spc="0" baseline="0">
        <a:solidFill>
          <a:srgbClr val="000000"/>
        </a:solidFill>
        <a:uFillTx/>
        <a:latin typeface="Calibri"/>
      </a:defRPr>
    </a:lvl4pPr>
    <a:lvl5pPr marL="1828800" marR="0" lvl="4" indent="0" algn="l" defTabSz="914400" rtl="0" fontAlgn="auto" hangingPunct="1">
      <a:lnSpc>
        <a:spcPct val="100000"/>
      </a:lnSpc>
      <a:spcBef>
        <a:spcPts val="0"/>
      </a:spcBef>
      <a:spcAft>
        <a:spcPts val="0"/>
      </a:spcAft>
      <a:buNone/>
      <a:tabLst/>
      <a:defRPr lang="fr-FR" sz="1200" b="0" i="0" u="none" strike="noStrike" kern="1200" cap="none" spc="0" baseline="0">
        <a:solidFill>
          <a:srgbClr val="000000"/>
        </a:solidFill>
        <a:uFillTx/>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FF56F61-A260-C3E0-F64D-61A9462C6274}"/>
              </a:ext>
            </a:extLst>
          </p:cNvPr>
          <p:cNvSpPr>
            <a:spLocks noGrp="1" noRot="1" noChangeAspect="1"/>
          </p:cNvSpPr>
          <p:nvPr>
            <p:ph type="sldImg"/>
          </p:nvPr>
        </p:nvSpPr>
        <p:spPr>
          <a:xfrm>
            <a:off x="422275" y="1241425"/>
            <a:ext cx="5953125" cy="3349625"/>
          </a:xfrm>
        </p:spPr>
        <p:txBody>
          <a:bodyPr/>
          <a:lstStyle/>
          <a:p>
            <a:endParaRPr lang="fr-FR"/>
          </a:p>
        </p:txBody>
      </p:sp>
      <p:sp>
        <p:nvSpPr>
          <p:cNvPr id="3" name="Espace réservé des notes 2">
            <a:extLst>
              <a:ext uri="{FF2B5EF4-FFF2-40B4-BE49-F238E27FC236}">
                <a16:creationId xmlns:a16="http://schemas.microsoft.com/office/drawing/2014/main" id="{4DB71530-9258-C1F9-84B5-431A95D212B0}"/>
              </a:ext>
            </a:extLst>
          </p:cNvPr>
          <p:cNvSpPr txBox="1">
            <a:spLocks noGrp="1"/>
          </p:cNvSpPr>
          <p:nvPr>
            <p:ph type="body" sz="quarter" idx="1"/>
          </p:nvPr>
        </p:nvSpPr>
        <p:spPr/>
        <p:txBody>
          <a:bodyPr/>
          <a:lstStyle/>
          <a:p>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21C202D-F13A-1DA8-4EE0-248DADD76907}"/>
              </a:ext>
            </a:extLst>
          </p:cNvPr>
          <p:cNvSpPr>
            <a:spLocks noGrp="1" noRot="1" noChangeAspect="1"/>
          </p:cNvSpPr>
          <p:nvPr>
            <p:ph type="sldImg"/>
          </p:nvPr>
        </p:nvSpPr>
        <p:spPr>
          <a:xfrm>
            <a:off x="422275" y="1241425"/>
            <a:ext cx="5953125" cy="3349625"/>
          </a:xfrm>
        </p:spPr>
        <p:txBody>
          <a:bodyPr/>
          <a:lstStyle/>
          <a:p>
            <a:endParaRPr lang="fr-FR"/>
          </a:p>
        </p:txBody>
      </p:sp>
      <p:sp>
        <p:nvSpPr>
          <p:cNvPr id="3" name="Espace réservé des notes 2">
            <a:extLst>
              <a:ext uri="{FF2B5EF4-FFF2-40B4-BE49-F238E27FC236}">
                <a16:creationId xmlns:a16="http://schemas.microsoft.com/office/drawing/2014/main" id="{4C3DCD69-1273-F1AC-37AE-5C102FF0F029}"/>
              </a:ext>
            </a:extLst>
          </p:cNvPr>
          <p:cNvSpPr txBox="1">
            <a:spLocks noGrp="1"/>
          </p:cNvSpPr>
          <p:nvPr>
            <p:ph type="body" sz="quarter" idx="1"/>
          </p:nvPr>
        </p:nvSpPr>
        <p:spPr/>
        <p:txBody>
          <a:bodyPr/>
          <a:lstStyle/>
          <a:p>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59982F1-FF7E-5585-89CA-A76BB26D3463}"/>
              </a:ext>
            </a:extLst>
          </p:cNvPr>
          <p:cNvSpPr>
            <a:spLocks noGrp="1" noRot="1" noChangeAspect="1"/>
          </p:cNvSpPr>
          <p:nvPr>
            <p:ph type="sldImg"/>
          </p:nvPr>
        </p:nvSpPr>
        <p:spPr>
          <a:xfrm>
            <a:off x="422275" y="1241425"/>
            <a:ext cx="5953125" cy="3349625"/>
          </a:xfrm>
        </p:spPr>
        <p:txBody>
          <a:bodyPr/>
          <a:lstStyle/>
          <a:p>
            <a:endParaRPr lang="fr-FR"/>
          </a:p>
        </p:txBody>
      </p:sp>
      <p:sp>
        <p:nvSpPr>
          <p:cNvPr id="3" name="Espace réservé des notes 2">
            <a:extLst>
              <a:ext uri="{FF2B5EF4-FFF2-40B4-BE49-F238E27FC236}">
                <a16:creationId xmlns:a16="http://schemas.microsoft.com/office/drawing/2014/main" id="{21043F04-FFF9-30D4-6DF9-9EB1C38BA1F2}"/>
              </a:ext>
            </a:extLst>
          </p:cNvPr>
          <p:cNvSpPr txBox="1">
            <a:spLocks noGrp="1"/>
          </p:cNvSpPr>
          <p:nvPr>
            <p:ph type="body" sz="quarter" idx="1"/>
          </p:nvPr>
        </p:nvSpPr>
        <p:spPr/>
        <p:txBody>
          <a:bodyPr/>
          <a:lstStyle/>
          <a:p>
            <a:endParaRPr 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553A246-8817-94C6-AEAF-2A56A777BC18}"/>
              </a:ext>
            </a:extLst>
          </p:cNvPr>
          <p:cNvSpPr>
            <a:spLocks noGrp="1" noRot="1" noChangeAspect="1"/>
          </p:cNvSpPr>
          <p:nvPr>
            <p:ph type="sldImg"/>
          </p:nvPr>
        </p:nvSpPr>
        <p:spPr>
          <a:xfrm>
            <a:off x="422275" y="1241425"/>
            <a:ext cx="5953125" cy="3349625"/>
          </a:xfrm>
        </p:spPr>
        <p:txBody>
          <a:bodyPr/>
          <a:lstStyle/>
          <a:p>
            <a:endParaRPr lang="fr-FR"/>
          </a:p>
        </p:txBody>
      </p:sp>
      <p:sp>
        <p:nvSpPr>
          <p:cNvPr id="3" name="Espace réservé des notes 2">
            <a:extLst>
              <a:ext uri="{FF2B5EF4-FFF2-40B4-BE49-F238E27FC236}">
                <a16:creationId xmlns:a16="http://schemas.microsoft.com/office/drawing/2014/main" id="{C6F90C38-EEF6-6529-E086-A5FA2C4267F8}"/>
              </a:ext>
            </a:extLst>
          </p:cNvPr>
          <p:cNvSpPr txBox="1">
            <a:spLocks noGrp="1"/>
          </p:cNvSpPr>
          <p:nvPr>
            <p:ph type="body" sz="quarter" idx="1"/>
          </p:nvPr>
        </p:nvSpPr>
        <p:spPr/>
        <p:txBody>
          <a:bodyPr/>
          <a:lstStyle/>
          <a:p>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7A9B57F-0E55-0F6E-D307-2144948CFFC7}"/>
              </a:ext>
            </a:extLst>
          </p:cNvPr>
          <p:cNvSpPr>
            <a:spLocks noGrp="1" noRot="1" noChangeAspect="1"/>
          </p:cNvSpPr>
          <p:nvPr>
            <p:ph type="sldImg"/>
          </p:nvPr>
        </p:nvSpPr>
        <p:spPr>
          <a:xfrm>
            <a:off x="422275" y="1241425"/>
            <a:ext cx="5953125" cy="3349625"/>
          </a:xfrm>
        </p:spPr>
        <p:txBody>
          <a:bodyPr/>
          <a:lstStyle/>
          <a:p>
            <a:endParaRPr lang="fr-FR"/>
          </a:p>
        </p:txBody>
      </p:sp>
      <p:sp>
        <p:nvSpPr>
          <p:cNvPr id="3" name="Espace réservé des notes 2">
            <a:extLst>
              <a:ext uri="{FF2B5EF4-FFF2-40B4-BE49-F238E27FC236}">
                <a16:creationId xmlns:a16="http://schemas.microsoft.com/office/drawing/2014/main" id="{579D2A81-8E3E-3FC7-B18C-B925CA8091A8}"/>
              </a:ext>
            </a:extLst>
          </p:cNvPr>
          <p:cNvSpPr txBox="1">
            <a:spLocks noGrp="1"/>
          </p:cNvSpPr>
          <p:nvPr>
            <p:ph type="body" sz="quarter" idx="1"/>
          </p:nvPr>
        </p:nvSpPr>
        <p:spPr/>
        <p:txBody>
          <a:bodyPr/>
          <a:lstStyle/>
          <a:p>
            <a:endParaRPr 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C40569D-19DF-D9A2-FFAF-557C232E7CA0}"/>
              </a:ext>
            </a:extLst>
          </p:cNvPr>
          <p:cNvSpPr>
            <a:spLocks noGrp="1" noRot="1" noChangeAspect="1"/>
          </p:cNvSpPr>
          <p:nvPr>
            <p:ph type="sldImg"/>
          </p:nvPr>
        </p:nvSpPr>
        <p:spPr>
          <a:xfrm>
            <a:off x="422275" y="1241425"/>
            <a:ext cx="5953125" cy="3349625"/>
          </a:xfrm>
        </p:spPr>
        <p:txBody>
          <a:bodyPr/>
          <a:lstStyle/>
          <a:p>
            <a:endParaRPr lang="fr-FR"/>
          </a:p>
        </p:txBody>
      </p:sp>
      <p:sp>
        <p:nvSpPr>
          <p:cNvPr id="3" name="Espace réservé des notes 2">
            <a:extLst>
              <a:ext uri="{FF2B5EF4-FFF2-40B4-BE49-F238E27FC236}">
                <a16:creationId xmlns:a16="http://schemas.microsoft.com/office/drawing/2014/main" id="{CD0CCEFE-CFAE-6F45-A242-EFAEF5C8EB64}"/>
              </a:ext>
            </a:extLst>
          </p:cNvPr>
          <p:cNvSpPr txBox="1">
            <a:spLocks noGrp="1"/>
          </p:cNvSpPr>
          <p:nvPr>
            <p:ph type="body" sz="quarter" idx="1"/>
          </p:nvPr>
        </p:nvSpPr>
        <p:spPr/>
        <p:txBody>
          <a:bodyPr/>
          <a:lstStyle/>
          <a:p>
            <a:endParaRPr lang="fr-F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618D49C-8546-F5A4-1D30-6AB955B8E30D}"/>
              </a:ext>
            </a:extLst>
          </p:cNvPr>
          <p:cNvSpPr>
            <a:spLocks noGrp="1" noRot="1" noChangeAspect="1"/>
          </p:cNvSpPr>
          <p:nvPr>
            <p:ph type="sldImg"/>
          </p:nvPr>
        </p:nvSpPr>
        <p:spPr>
          <a:xfrm>
            <a:off x="422275" y="1241425"/>
            <a:ext cx="5953125" cy="3349625"/>
          </a:xfrm>
        </p:spPr>
        <p:txBody>
          <a:bodyPr/>
          <a:lstStyle/>
          <a:p>
            <a:endParaRPr lang="fr-FR"/>
          </a:p>
        </p:txBody>
      </p:sp>
      <p:sp>
        <p:nvSpPr>
          <p:cNvPr id="3" name="Espace réservé des notes 2">
            <a:extLst>
              <a:ext uri="{FF2B5EF4-FFF2-40B4-BE49-F238E27FC236}">
                <a16:creationId xmlns:a16="http://schemas.microsoft.com/office/drawing/2014/main" id="{A5F73430-E935-E9B1-A0AE-74911D65154F}"/>
              </a:ext>
            </a:extLst>
          </p:cNvPr>
          <p:cNvSpPr txBox="1">
            <a:spLocks noGrp="1"/>
          </p:cNvSpPr>
          <p:nvPr>
            <p:ph type="body" sz="quarter" idx="1"/>
          </p:nvPr>
        </p:nvSpPr>
        <p:spPr/>
        <p:txBody>
          <a:bodyPr/>
          <a:lstStyle/>
          <a:p>
            <a:endParaRPr lang="fr-F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9D3ED6-70BF-2B15-2C7B-2185C52B9A8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9909119-F908-4F6B-F4FD-AF74D565C781}"/>
              </a:ext>
            </a:extLst>
          </p:cNvPr>
          <p:cNvSpPr>
            <a:spLocks noGrp="1" noRot="1" noChangeAspect="1"/>
          </p:cNvSpPr>
          <p:nvPr>
            <p:ph type="sldImg"/>
          </p:nvPr>
        </p:nvSpPr>
        <p:spPr>
          <a:xfrm>
            <a:off x="422275" y="1241425"/>
            <a:ext cx="5953125" cy="3349625"/>
          </a:xfrm>
        </p:spPr>
        <p:txBody>
          <a:bodyPr/>
          <a:lstStyle/>
          <a:p>
            <a:endParaRPr lang="fr-FR"/>
          </a:p>
        </p:txBody>
      </p:sp>
      <p:sp>
        <p:nvSpPr>
          <p:cNvPr id="3" name="Espace réservé des notes 2">
            <a:extLst>
              <a:ext uri="{FF2B5EF4-FFF2-40B4-BE49-F238E27FC236}">
                <a16:creationId xmlns:a16="http://schemas.microsoft.com/office/drawing/2014/main" id="{E0D6C71D-2B28-5CC2-453B-EE7CFC54E560}"/>
              </a:ext>
            </a:extLst>
          </p:cNvPr>
          <p:cNvSpPr txBox="1">
            <a:spLocks noGrp="1"/>
          </p:cNvSpPr>
          <p:nvPr>
            <p:ph type="body" sz="quarter" idx="1"/>
          </p:nvPr>
        </p:nvSpPr>
        <p:spPr/>
        <p:txBody>
          <a:bodyPr/>
          <a:lstStyle/>
          <a:p>
            <a:endParaRPr lang="fr-FR"/>
          </a:p>
        </p:txBody>
      </p:sp>
    </p:spTree>
    <p:extLst>
      <p:ext uri="{BB962C8B-B14F-4D97-AF65-F5344CB8AC3E}">
        <p14:creationId xmlns:p14="http://schemas.microsoft.com/office/powerpoint/2010/main" val="8504969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7F97FF9-A66F-5F92-1D15-5CC9CC71C2F2}"/>
              </a:ext>
            </a:extLst>
          </p:cNvPr>
          <p:cNvSpPr>
            <a:spLocks noGrp="1" noRot="1" noChangeAspect="1"/>
          </p:cNvSpPr>
          <p:nvPr>
            <p:ph type="sldImg"/>
          </p:nvPr>
        </p:nvSpPr>
        <p:spPr>
          <a:xfrm>
            <a:off x="422275" y="1241425"/>
            <a:ext cx="5953125" cy="3349625"/>
          </a:xfrm>
        </p:spPr>
        <p:txBody>
          <a:bodyPr/>
          <a:lstStyle/>
          <a:p>
            <a:endParaRPr lang="fr-FR"/>
          </a:p>
        </p:txBody>
      </p:sp>
      <p:sp>
        <p:nvSpPr>
          <p:cNvPr id="3" name="Espace réservé des notes 2">
            <a:extLst>
              <a:ext uri="{FF2B5EF4-FFF2-40B4-BE49-F238E27FC236}">
                <a16:creationId xmlns:a16="http://schemas.microsoft.com/office/drawing/2014/main" id="{AB8389CA-4DB8-270A-0DD8-DD249D731EFB}"/>
              </a:ext>
            </a:extLst>
          </p:cNvPr>
          <p:cNvSpPr txBox="1">
            <a:spLocks noGrp="1"/>
          </p:cNvSpPr>
          <p:nvPr>
            <p:ph type="body" sz="quarter" idx="1"/>
          </p:nvPr>
        </p:nvSpPr>
        <p:spPr/>
        <p:txBody>
          <a:bodyPr/>
          <a:lstStyle/>
          <a:p>
            <a:endParaRPr lang="fr-F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1D6907-8A7B-211E-C8F7-819893CDCE6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77FC599-90AB-FB7C-0176-A348EC281CC6}"/>
              </a:ext>
            </a:extLst>
          </p:cNvPr>
          <p:cNvSpPr>
            <a:spLocks noGrp="1" noRot="1" noChangeAspect="1"/>
          </p:cNvSpPr>
          <p:nvPr>
            <p:ph type="sldImg"/>
          </p:nvPr>
        </p:nvSpPr>
        <p:spPr>
          <a:xfrm>
            <a:off x="422275" y="1241425"/>
            <a:ext cx="5953125" cy="3349625"/>
          </a:xfrm>
        </p:spPr>
        <p:txBody>
          <a:bodyPr/>
          <a:lstStyle/>
          <a:p>
            <a:endParaRPr lang="fr-FR"/>
          </a:p>
        </p:txBody>
      </p:sp>
      <p:sp>
        <p:nvSpPr>
          <p:cNvPr id="3" name="Espace réservé des notes 2">
            <a:extLst>
              <a:ext uri="{FF2B5EF4-FFF2-40B4-BE49-F238E27FC236}">
                <a16:creationId xmlns:a16="http://schemas.microsoft.com/office/drawing/2014/main" id="{EEE49AC6-1AAD-B299-3784-1027280BD809}"/>
              </a:ext>
            </a:extLst>
          </p:cNvPr>
          <p:cNvSpPr txBox="1">
            <a:spLocks noGrp="1"/>
          </p:cNvSpPr>
          <p:nvPr>
            <p:ph type="body" sz="quarter" idx="1"/>
          </p:nvPr>
        </p:nvSpPr>
        <p:spPr/>
        <p:txBody>
          <a:bodyPr/>
          <a:lstStyle/>
          <a:p>
            <a:endParaRPr lang="fr-FR" dirty="0"/>
          </a:p>
        </p:txBody>
      </p:sp>
    </p:spTree>
    <p:extLst>
      <p:ext uri="{BB962C8B-B14F-4D97-AF65-F5344CB8AC3E}">
        <p14:creationId xmlns:p14="http://schemas.microsoft.com/office/powerpoint/2010/main" val="31967879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3C90D9D-FEBC-4DF9-D4C3-B361982AF4A2}"/>
              </a:ext>
            </a:extLst>
          </p:cNvPr>
          <p:cNvSpPr>
            <a:spLocks noGrp="1" noRot="1" noChangeAspect="1"/>
          </p:cNvSpPr>
          <p:nvPr>
            <p:ph type="sldImg"/>
          </p:nvPr>
        </p:nvSpPr>
        <p:spPr>
          <a:xfrm>
            <a:off x="422275" y="1241425"/>
            <a:ext cx="5953125" cy="3349625"/>
          </a:xfrm>
        </p:spPr>
        <p:txBody>
          <a:bodyPr/>
          <a:lstStyle/>
          <a:p>
            <a:endParaRPr lang="fr-FR"/>
          </a:p>
        </p:txBody>
      </p:sp>
      <p:sp>
        <p:nvSpPr>
          <p:cNvPr id="3" name="Espace réservé des notes 2">
            <a:extLst>
              <a:ext uri="{FF2B5EF4-FFF2-40B4-BE49-F238E27FC236}">
                <a16:creationId xmlns:a16="http://schemas.microsoft.com/office/drawing/2014/main" id="{5ED6DDBC-4323-26B4-64BC-1C39CA7A158E}"/>
              </a:ext>
            </a:extLst>
          </p:cNvPr>
          <p:cNvSpPr txBox="1">
            <a:spLocks noGrp="1"/>
          </p:cNvSpPr>
          <p:nvPr>
            <p:ph type="body" sz="quarter" idx="1"/>
          </p:nvPr>
        </p:nvSpPr>
        <p:spPr/>
        <p:txBody>
          <a:bodyPr/>
          <a:lstStyle/>
          <a:p>
            <a:endParaRPr lang="fr-F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44A1CC-493B-847A-FF5D-BF66FFF54E9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294EBBB-DCB0-387B-8816-F95D1D745800}"/>
              </a:ext>
            </a:extLst>
          </p:cNvPr>
          <p:cNvSpPr>
            <a:spLocks noGrp="1" noRot="1" noChangeAspect="1"/>
          </p:cNvSpPr>
          <p:nvPr>
            <p:ph type="sldImg"/>
          </p:nvPr>
        </p:nvSpPr>
        <p:spPr>
          <a:xfrm>
            <a:off x="422275" y="1241425"/>
            <a:ext cx="5953125" cy="3349625"/>
          </a:xfrm>
        </p:spPr>
        <p:txBody>
          <a:bodyPr/>
          <a:lstStyle/>
          <a:p>
            <a:endParaRPr lang="fr-FR"/>
          </a:p>
        </p:txBody>
      </p:sp>
      <p:sp>
        <p:nvSpPr>
          <p:cNvPr id="3" name="Espace réservé des notes 2">
            <a:extLst>
              <a:ext uri="{FF2B5EF4-FFF2-40B4-BE49-F238E27FC236}">
                <a16:creationId xmlns:a16="http://schemas.microsoft.com/office/drawing/2014/main" id="{02EBF914-C666-9645-C39E-3400D530C814}"/>
              </a:ext>
            </a:extLst>
          </p:cNvPr>
          <p:cNvSpPr txBox="1">
            <a:spLocks noGrp="1"/>
          </p:cNvSpPr>
          <p:nvPr>
            <p:ph type="body" sz="quarter" idx="1"/>
          </p:nvPr>
        </p:nvSpPr>
        <p:spPr/>
        <p:txBody>
          <a:bodyPr/>
          <a:lstStyle/>
          <a:p>
            <a:endParaRPr lang="fr-FR"/>
          </a:p>
        </p:txBody>
      </p:sp>
    </p:spTree>
    <p:extLst>
      <p:ext uri="{BB962C8B-B14F-4D97-AF65-F5344CB8AC3E}">
        <p14:creationId xmlns:p14="http://schemas.microsoft.com/office/powerpoint/2010/main" val="17705367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a:xfrm>
            <a:off x="422275" y="1241425"/>
            <a:ext cx="5953125" cy="3349625"/>
          </a:xfrm>
        </p:spPr>
        <p:txBody>
          <a:bodyPr/>
          <a:lstStyle/>
          <a:p>
            <a:endParaRPr lang="fr-FR"/>
          </a:p>
        </p:txBody>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742DA7F0-C963-CD6E-4F87-26F61D6B24C2}" type="slidenum">
              <a:rPr/>
              <a:t>26</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3_Diapositive de titre">
    <p:bg>
      <p:bgPr>
        <a:solidFill>
          <a:srgbClr val="FFFFFF"/>
        </a:solidFill>
        <a:effectLst/>
      </p:bgPr>
    </p:bg>
    <p:spTree>
      <p:nvGrpSpPr>
        <p:cNvPr id="1" name=""/>
        <p:cNvGrpSpPr/>
        <p:nvPr/>
      </p:nvGrpSpPr>
      <p:grpSpPr>
        <a:xfrm>
          <a:off x="0" y="0"/>
          <a:ext cx="0" cy="0"/>
          <a:chOff x="0" y="0"/>
          <a:chExt cx="0" cy="0"/>
        </a:xfrm>
      </p:grpSpPr>
      <p:sp>
        <p:nvSpPr>
          <p:cNvPr id="2" name="Espace réservé de la date 2">
            <a:extLst>
              <a:ext uri="{FF2B5EF4-FFF2-40B4-BE49-F238E27FC236}">
                <a16:creationId xmlns:a16="http://schemas.microsoft.com/office/drawing/2014/main" id="{FAA9C652-AC64-9BD0-B351-B41A5A67F378}"/>
              </a:ext>
            </a:extLst>
          </p:cNvPr>
          <p:cNvSpPr txBox="1">
            <a:spLocks noGrp="1"/>
          </p:cNvSpPr>
          <p:nvPr>
            <p:ph type="dt" sz="half" idx="7"/>
          </p:nvPr>
        </p:nvSpPr>
        <p:spPr/>
        <p:txBody>
          <a:bodyPr/>
          <a:lstStyle>
            <a:lvl1pPr>
              <a:defRPr/>
            </a:lvl1pPr>
          </a:lstStyle>
          <a:p>
            <a:pPr lvl="0"/>
            <a:fld id="{6806ED83-16E7-4A37-A0C2-F72B97437CC7}" type="datetime1">
              <a:rPr lang="fr-FR"/>
              <a:pPr lvl="0"/>
              <a:t>07/10/2026</a:t>
            </a:fld>
            <a:endParaRPr lang="fr-FR"/>
          </a:p>
        </p:txBody>
      </p:sp>
      <p:sp>
        <p:nvSpPr>
          <p:cNvPr id="3" name="Rectangle 7">
            <a:extLst>
              <a:ext uri="{FF2B5EF4-FFF2-40B4-BE49-F238E27FC236}">
                <a16:creationId xmlns:a16="http://schemas.microsoft.com/office/drawing/2014/main" id="{B394AD54-82EF-D263-BA7B-B436FFFAA922}"/>
              </a:ext>
            </a:extLst>
          </p:cNvPr>
          <p:cNvSpPr/>
          <p:nvPr/>
        </p:nvSpPr>
        <p:spPr>
          <a:xfrm>
            <a:off x="0" y="2586224"/>
            <a:ext cx="9144000" cy="2557275"/>
          </a:xfrm>
          <a:prstGeom prst="rect">
            <a:avLst/>
          </a:prstGeom>
          <a:solidFill>
            <a:srgbClr val="4E879B"/>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4" name="Subtitle 2">
            <a:extLst>
              <a:ext uri="{FF2B5EF4-FFF2-40B4-BE49-F238E27FC236}">
                <a16:creationId xmlns:a16="http://schemas.microsoft.com/office/drawing/2014/main" id="{F102C574-83C1-F090-F5E7-F8027CCE8D8B}"/>
              </a:ext>
            </a:extLst>
          </p:cNvPr>
          <p:cNvSpPr txBox="1">
            <a:spLocks noGrp="1"/>
          </p:cNvSpPr>
          <p:nvPr>
            <p:ph type="subTitle" idx="4294967295"/>
          </p:nvPr>
        </p:nvSpPr>
        <p:spPr>
          <a:xfrm>
            <a:off x="4470913" y="3645164"/>
            <a:ext cx="3709821" cy="740654"/>
          </a:xfrm>
        </p:spPr>
        <p:txBody>
          <a:bodyPr tIns="46798"/>
          <a:lstStyle>
            <a:lvl1pPr marL="0" indent="0">
              <a:buNone/>
              <a:defRPr sz="1600">
                <a:solidFill>
                  <a:srgbClr val="FFFFFF"/>
                </a:solidFill>
              </a:defRPr>
            </a:lvl1pPr>
          </a:lstStyle>
          <a:p>
            <a:pPr lvl="0"/>
            <a:r>
              <a:rPr lang="fr-FR"/>
              <a:t>Cliquez pour modifier le style des sous-titres du masque</a:t>
            </a:r>
            <a:endParaRPr lang="en-US"/>
          </a:p>
        </p:txBody>
      </p:sp>
      <p:sp>
        <p:nvSpPr>
          <p:cNvPr id="5" name="Title 1">
            <a:extLst>
              <a:ext uri="{FF2B5EF4-FFF2-40B4-BE49-F238E27FC236}">
                <a16:creationId xmlns:a16="http://schemas.microsoft.com/office/drawing/2014/main" id="{6F6F175D-BB17-45E2-E084-54C89265CAE9}"/>
              </a:ext>
            </a:extLst>
          </p:cNvPr>
          <p:cNvSpPr txBox="1">
            <a:spLocks noGrp="1"/>
          </p:cNvSpPr>
          <p:nvPr>
            <p:ph type="title"/>
          </p:nvPr>
        </p:nvSpPr>
        <p:spPr>
          <a:xfrm>
            <a:off x="4470977" y="2918271"/>
            <a:ext cx="3702780" cy="719998"/>
          </a:xfrm>
          <a:prstGeom prst="rect">
            <a:avLst/>
          </a:prstGeom>
          <a:noFill/>
          <a:ln>
            <a:noFill/>
          </a:ln>
        </p:spPr>
        <p:txBody>
          <a:bodyPr vert="horz" wrap="square" lIns="91440" tIns="46798" rIns="91440" bIns="45720" anchor="t" anchorCtr="0" compatLnSpc="1">
            <a:normAutofit/>
          </a:bodyPr>
          <a:lstStyle>
            <a:lvl1pPr marL="0" marR="0" lvl="0" indent="0" defTabSz="914372" fontAlgn="auto">
              <a:spcBef>
                <a:spcPts val="0"/>
              </a:spcBef>
              <a:spcAft>
                <a:spcPts val="0"/>
              </a:spcAft>
              <a:tabLst/>
              <a:defRPr lang="fr-FR" sz="2000" b="1" i="0" u="none" strike="noStrike" cap="none" spc="0" baseline="0">
                <a:solidFill>
                  <a:srgbClr val="FFFFFF"/>
                </a:solidFill>
                <a:uFillTx/>
                <a:latin typeface="Arial"/>
              </a:defRPr>
            </a:lvl1pPr>
          </a:lstStyle>
          <a:p>
            <a:pPr lvl="0"/>
            <a:r>
              <a:rPr lang="fr-FR"/>
              <a:t>Cliquez et modifiez le titre en Arial 20 gras</a:t>
            </a:r>
            <a:endParaRPr lang="en-US"/>
          </a:p>
        </p:txBody>
      </p:sp>
      <p:pic>
        <p:nvPicPr>
          <p:cNvPr id="6" name="Image 11">
            <a:extLst>
              <a:ext uri="{FF2B5EF4-FFF2-40B4-BE49-F238E27FC236}">
                <a16:creationId xmlns:a16="http://schemas.microsoft.com/office/drawing/2014/main" id="{2C551449-895D-5CA2-23FC-F985E07673FC}"/>
              </a:ext>
            </a:extLst>
          </p:cNvPr>
          <p:cNvPicPr>
            <a:picLocks noChangeAspect="1"/>
          </p:cNvPicPr>
          <p:nvPr/>
        </p:nvPicPr>
        <p:blipFill>
          <a:blip r:embed="rId2"/>
          <a:stretch>
            <a:fillRect/>
          </a:stretch>
        </p:blipFill>
        <p:spPr>
          <a:xfrm>
            <a:off x="0" y="511122"/>
            <a:ext cx="9144000" cy="1090705"/>
          </a:xfrm>
          <a:prstGeom prst="rect">
            <a:avLst/>
          </a:prstGeom>
          <a:noFill/>
          <a:ln cap="flat">
            <a:noFill/>
          </a:ln>
        </p:spPr>
      </p:pic>
    </p:spTree>
    <p:extLst>
      <p:ext uri="{BB962C8B-B14F-4D97-AF65-F5344CB8AC3E}">
        <p14:creationId xmlns:p14="http://schemas.microsoft.com/office/powerpoint/2010/main" val="2543216355"/>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ommaire 3">
    <p:spTree>
      <p:nvGrpSpPr>
        <p:cNvPr id="1" name=""/>
        <p:cNvGrpSpPr/>
        <p:nvPr/>
      </p:nvGrpSpPr>
      <p:grpSpPr>
        <a:xfrm>
          <a:off x="0" y="0"/>
          <a:ext cx="0" cy="0"/>
          <a:chOff x="0" y="0"/>
          <a:chExt cx="0" cy="0"/>
        </a:xfrm>
      </p:grpSpPr>
      <p:sp>
        <p:nvSpPr>
          <p:cNvPr id="2" name="Espace réservé de la date 2">
            <a:extLst>
              <a:ext uri="{FF2B5EF4-FFF2-40B4-BE49-F238E27FC236}">
                <a16:creationId xmlns:a16="http://schemas.microsoft.com/office/drawing/2014/main" id="{7CF131A0-2DA7-EE24-B100-FBE8ED4D1F7A}"/>
              </a:ext>
            </a:extLst>
          </p:cNvPr>
          <p:cNvSpPr txBox="1">
            <a:spLocks noGrp="1"/>
          </p:cNvSpPr>
          <p:nvPr>
            <p:ph type="dt" sz="half" idx="7"/>
          </p:nvPr>
        </p:nvSpPr>
        <p:spPr/>
        <p:txBody>
          <a:bodyPr/>
          <a:lstStyle>
            <a:lvl1pPr>
              <a:defRPr/>
            </a:lvl1pPr>
          </a:lstStyle>
          <a:p>
            <a:pPr lvl="0"/>
            <a:fld id="{CB780033-33E8-4F3F-8EB9-E9488773F7BF}" type="datetime1">
              <a:rPr lang="fr-FR"/>
              <a:pPr lvl="0"/>
              <a:t>07/10/2026</a:t>
            </a:fld>
            <a:endParaRPr lang="fr-FR"/>
          </a:p>
        </p:txBody>
      </p:sp>
      <p:sp>
        <p:nvSpPr>
          <p:cNvPr id="3" name="Footer Placeholder 5">
            <a:extLst>
              <a:ext uri="{FF2B5EF4-FFF2-40B4-BE49-F238E27FC236}">
                <a16:creationId xmlns:a16="http://schemas.microsoft.com/office/drawing/2014/main" id="{5D666693-ECE6-45EF-5708-0513AF64A0C2}"/>
              </a:ext>
            </a:extLst>
          </p:cNvPr>
          <p:cNvSpPr txBox="1">
            <a:spLocks noGrp="1"/>
          </p:cNvSpPr>
          <p:nvPr>
            <p:ph type="ftr" sz="quarter" idx="9"/>
          </p:nvPr>
        </p:nvSpPr>
        <p:spPr/>
        <p:txBody>
          <a:bodyPr/>
          <a:lstStyle>
            <a:lvl1pPr>
              <a:defRPr/>
            </a:lvl1pPr>
          </a:lstStyle>
          <a:p>
            <a:pPr lvl="0"/>
            <a:r>
              <a:rPr lang="fr-FR" dirty="0"/>
              <a:t>INSERM ASSISTANT</a:t>
            </a:r>
          </a:p>
        </p:txBody>
      </p:sp>
      <p:sp>
        <p:nvSpPr>
          <p:cNvPr id="4" name="Rectangle 5">
            <a:extLst>
              <a:ext uri="{FF2B5EF4-FFF2-40B4-BE49-F238E27FC236}">
                <a16:creationId xmlns:a16="http://schemas.microsoft.com/office/drawing/2014/main" id="{F0686282-E58D-13E3-F82E-5215C8277317}"/>
              </a:ext>
            </a:extLst>
          </p:cNvPr>
          <p:cNvSpPr/>
          <p:nvPr/>
        </p:nvSpPr>
        <p:spPr>
          <a:xfrm>
            <a:off x="-1115" y="1738347"/>
            <a:ext cx="9144000" cy="3437997"/>
          </a:xfrm>
          <a:prstGeom prst="rect">
            <a:avLst/>
          </a:prstGeom>
          <a:solidFill>
            <a:srgbClr val="4E879B"/>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5" name="Espace réservé du texte 7">
            <a:extLst>
              <a:ext uri="{FF2B5EF4-FFF2-40B4-BE49-F238E27FC236}">
                <a16:creationId xmlns:a16="http://schemas.microsoft.com/office/drawing/2014/main" id="{C4887D85-0989-CD80-D681-BCC8660155CD}"/>
              </a:ext>
            </a:extLst>
          </p:cNvPr>
          <p:cNvSpPr txBox="1">
            <a:spLocks noGrp="1"/>
          </p:cNvSpPr>
          <p:nvPr>
            <p:ph type="body" idx="4294967295"/>
          </p:nvPr>
        </p:nvSpPr>
        <p:spPr>
          <a:xfrm>
            <a:off x="4464009" y="1867972"/>
            <a:ext cx="4061645" cy="1095880"/>
          </a:xfrm>
        </p:spPr>
        <p:txBody>
          <a:bodyPr>
            <a:noAutofit/>
          </a:bodyPr>
          <a:lstStyle>
            <a:lvl1pPr marL="0" indent="0">
              <a:lnSpc>
                <a:spcPct val="100000"/>
              </a:lnSpc>
              <a:buNone/>
              <a:defRPr b="1">
                <a:solidFill>
                  <a:srgbClr val="FFFFFF"/>
                </a:solidFill>
                <a:ea typeface="Arial"/>
                <a:cs typeface="Arial"/>
              </a:defRPr>
            </a:lvl1pPr>
            <a:lvl2pPr marL="0" lvl="0" indent="0">
              <a:lnSpc>
                <a:spcPct val="100000"/>
              </a:lnSpc>
              <a:spcBef>
                <a:spcPts val="1000"/>
              </a:spcBef>
              <a:buNone/>
              <a:defRPr sz="2000" b="1">
                <a:solidFill>
                  <a:srgbClr val="FFFFFF"/>
                </a:solidFill>
                <a:ea typeface="Arial"/>
                <a:cs typeface="Arial"/>
              </a:defRPr>
            </a:lvl2pPr>
          </a:lstStyle>
          <a:p>
            <a:pPr lvl="0"/>
            <a:r>
              <a:rPr lang="fr-FR"/>
              <a:t>Cliquez ici pour ajouter votre texte dans le modèle de page sommaire</a:t>
            </a:r>
          </a:p>
          <a:p>
            <a:pPr lvl="0"/>
            <a:r>
              <a:rPr lang="fr-FR"/>
              <a:t> </a:t>
            </a:r>
          </a:p>
        </p:txBody>
      </p:sp>
      <p:sp>
        <p:nvSpPr>
          <p:cNvPr id="6" name="Espace réservé du texte 3">
            <a:extLst>
              <a:ext uri="{FF2B5EF4-FFF2-40B4-BE49-F238E27FC236}">
                <a16:creationId xmlns:a16="http://schemas.microsoft.com/office/drawing/2014/main" id="{B25A80E9-10C8-B539-4920-745D1466A2BD}"/>
              </a:ext>
            </a:extLst>
          </p:cNvPr>
          <p:cNvSpPr txBox="1">
            <a:spLocks noGrp="1"/>
          </p:cNvSpPr>
          <p:nvPr>
            <p:ph type="body" idx="4294967295"/>
          </p:nvPr>
        </p:nvSpPr>
        <p:spPr>
          <a:xfrm>
            <a:off x="4464009" y="2950595"/>
            <a:ext cx="4066675" cy="1460909"/>
          </a:xfrm>
        </p:spPr>
        <p:txBody>
          <a:bodyPr>
            <a:spAutoFit/>
          </a:bodyPr>
          <a:lstStyle>
            <a:lvl1pPr marL="179386" lvl="2" indent="-174622">
              <a:spcBef>
                <a:spcPts val="500"/>
              </a:spcBef>
              <a:buClr>
                <a:srgbClr val="FFFFFF"/>
              </a:buClr>
              <a:buFont typeface="Arial"/>
              <a:defRPr lang="mr-IN" sz="1600">
                <a:solidFill>
                  <a:srgbClr val="FFFFFF"/>
                </a:solidFill>
                <a:cs typeface="Mangal" pitchFamily="18"/>
              </a:defRPr>
            </a:lvl1pPr>
            <a:lvl2pPr marL="179386" lvl="2" indent="-174622">
              <a:buClr>
                <a:srgbClr val="FFFFFF"/>
              </a:buClr>
              <a:buFont typeface="Arial"/>
              <a:defRPr lang="mr-IN">
                <a:solidFill>
                  <a:srgbClr val="FFFFFF"/>
                </a:solidFill>
                <a:cs typeface="Mangal" pitchFamily="18"/>
              </a:defRPr>
            </a:lvl2pPr>
            <a:lvl3pPr marL="179386" indent="-174622">
              <a:buClr>
                <a:srgbClr val="FFFFFF"/>
              </a:buClr>
              <a:buFont typeface="Arial"/>
              <a:buChar char="•"/>
              <a:defRPr lang="mr-IN" sz="1600">
                <a:solidFill>
                  <a:srgbClr val="FFFFFF"/>
                </a:solidFill>
                <a:cs typeface="Mangal" pitchFamily="18"/>
              </a:defRPr>
            </a:lvl3pPr>
            <a:lvl4pPr marL="179386" lvl="2" indent="-174622">
              <a:buClr>
                <a:srgbClr val="FFFFFF"/>
              </a:buClr>
              <a:buFont typeface="Arial"/>
              <a:buChar char="•"/>
              <a:defRPr lang="mr-IN" sz="1600" i="0">
                <a:solidFill>
                  <a:srgbClr val="FFFFFF"/>
                </a:solidFill>
                <a:cs typeface="Mangal" pitchFamily="18"/>
              </a:defRPr>
            </a:lvl4pPr>
            <a:lvl5pPr marL="179386" lvl="2" indent="-174622">
              <a:lnSpc>
                <a:spcPct val="90000"/>
              </a:lnSpc>
              <a:buClr>
                <a:srgbClr val="FFFFFF"/>
              </a:buClr>
              <a:buSzPct val="100000"/>
              <a:buFont typeface="Arial"/>
              <a:buChar char="•"/>
              <a:defRPr lang="mr-IN" sz="1600" i="0">
                <a:solidFill>
                  <a:srgbClr val="FFFFFF"/>
                </a:solidFill>
                <a:latin typeface="Arial"/>
                <a:cs typeface="Mangal" pitchFamily="18"/>
              </a:defRPr>
            </a:lvl5pPr>
          </a:lstStyle>
          <a:p>
            <a:pPr lvl="2"/>
            <a:r>
              <a:rPr lang="mr-IN"/>
              <a:t>…</a:t>
            </a:r>
            <a:endParaRPr lang="fr-FR"/>
          </a:p>
          <a:p>
            <a:pPr lvl="2"/>
            <a:r>
              <a:rPr lang="mr-IN"/>
              <a:t>…</a:t>
            </a:r>
            <a:endParaRPr lang="fr-FR"/>
          </a:p>
          <a:p>
            <a:pPr lvl="2"/>
            <a:r>
              <a:rPr lang="mr-IN"/>
              <a:t>…</a:t>
            </a:r>
            <a:endParaRPr lang="fr-FR"/>
          </a:p>
          <a:p>
            <a:pPr lvl="2"/>
            <a:r>
              <a:rPr lang="mr-IN"/>
              <a:t>…</a:t>
            </a:r>
            <a:endParaRPr lang="fr-FR"/>
          </a:p>
          <a:p>
            <a:pPr lvl="2"/>
            <a:r>
              <a:rPr lang="mr-IN"/>
              <a:t>…</a:t>
            </a:r>
            <a:endParaRPr lang="fr-FR"/>
          </a:p>
        </p:txBody>
      </p:sp>
      <p:pic>
        <p:nvPicPr>
          <p:cNvPr id="7" name="Image 19">
            <a:extLst>
              <a:ext uri="{FF2B5EF4-FFF2-40B4-BE49-F238E27FC236}">
                <a16:creationId xmlns:a16="http://schemas.microsoft.com/office/drawing/2014/main" id="{90334497-F720-ECFB-ED82-15250645D7E1}"/>
              </a:ext>
            </a:extLst>
          </p:cNvPr>
          <p:cNvPicPr>
            <a:picLocks noChangeAspect="1"/>
          </p:cNvPicPr>
          <p:nvPr/>
        </p:nvPicPr>
        <p:blipFill>
          <a:blip r:embed="rId2"/>
          <a:stretch>
            <a:fillRect/>
          </a:stretch>
        </p:blipFill>
        <p:spPr>
          <a:xfrm>
            <a:off x="0" y="511122"/>
            <a:ext cx="9144000" cy="1090705"/>
          </a:xfrm>
          <a:prstGeom prst="rect">
            <a:avLst/>
          </a:prstGeom>
          <a:noFill/>
          <a:ln cap="flat">
            <a:noFill/>
          </a:ln>
        </p:spPr>
      </p:pic>
    </p:spTree>
    <p:extLst>
      <p:ext uri="{BB962C8B-B14F-4D97-AF65-F5344CB8AC3E}">
        <p14:creationId xmlns:p14="http://schemas.microsoft.com/office/powerpoint/2010/main" val="3504648468"/>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sommaire 3">
    <p:spTree>
      <p:nvGrpSpPr>
        <p:cNvPr id="1" name=""/>
        <p:cNvGrpSpPr/>
        <p:nvPr/>
      </p:nvGrpSpPr>
      <p:grpSpPr>
        <a:xfrm>
          <a:off x="0" y="0"/>
          <a:ext cx="0" cy="0"/>
          <a:chOff x="0" y="0"/>
          <a:chExt cx="0" cy="0"/>
        </a:xfrm>
      </p:grpSpPr>
      <p:sp>
        <p:nvSpPr>
          <p:cNvPr id="2" name="Espace réservé du texte 3">
            <a:extLst>
              <a:ext uri="{FF2B5EF4-FFF2-40B4-BE49-F238E27FC236}">
                <a16:creationId xmlns:a16="http://schemas.microsoft.com/office/drawing/2014/main" id="{BF563F38-0696-3D60-4A93-DACDDCB448E3}"/>
              </a:ext>
            </a:extLst>
          </p:cNvPr>
          <p:cNvSpPr txBox="1">
            <a:spLocks noGrp="1"/>
          </p:cNvSpPr>
          <p:nvPr>
            <p:ph type="body" idx="4294967295"/>
          </p:nvPr>
        </p:nvSpPr>
        <p:spPr>
          <a:xfrm>
            <a:off x="4464009" y="3658788"/>
            <a:ext cx="4066675" cy="1460909"/>
          </a:xfrm>
        </p:spPr>
        <p:txBody>
          <a:bodyPr>
            <a:spAutoFit/>
          </a:bodyPr>
          <a:lstStyle>
            <a:lvl1pPr marL="179386" lvl="2" indent="-174622">
              <a:spcBef>
                <a:spcPts val="500"/>
              </a:spcBef>
              <a:buClr>
                <a:srgbClr val="FFFFFF"/>
              </a:buClr>
              <a:buFont typeface="Arial"/>
              <a:defRPr lang="mr-IN" sz="1600">
                <a:solidFill>
                  <a:srgbClr val="FFFFFF"/>
                </a:solidFill>
                <a:cs typeface="Mangal" pitchFamily="18"/>
              </a:defRPr>
            </a:lvl1pPr>
            <a:lvl2pPr marL="179386" lvl="2" indent="-174622">
              <a:buClr>
                <a:srgbClr val="FFFFFF"/>
              </a:buClr>
              <a:buFont typeface="Arial"/>
              <a:defRPr lang="mr-IN">
                <a:solidFill>
                  <a:srgbClr val="FFFFFF"/>
                </a:solidFill>
                <a:cs typeface="Mangal" pitchFamily="18"/>
              </a:defRPr>
            </a:lvl2pPr>
            <a:lvl3pPr marL="179386" indent="-174622">
              <a:buClr>
                <a:srgbClr val="FFFFFF"/>
              </a:buClr>
              <a:buFont typeface="Arial"/>
              <a:buChar char="•"/>
              <a:defRPr lang="mr-IN" sz="1600">
                <a:solidFill>
                  <a:srgbClr val="FFFFFF"/>
                </a:solidFill>
                <a:cs typeface="Mangal" pitchFamily="18"/>
              </a:defRPr>
            </a:lvl3pPr>
            <a:lvl4pPr marL="179386" lvl="2" indent="-174622">
              <a:buClr>
                <a:srgbClr val="FFFFFF"/>
              </a:buClr>
              <a:buFont typeface="Arial"/>
              <a:buChar char="•"/>
              <a:defRPr lang="mr-IN" sz="1600" i="0">
                <a:solidFill>
                  <a:srgbClr val="FFFFFF"/>
                </a:solidFill>
                <a:cs typeface="Mangal" pitchFamily="18"/>
              </a:defRPr>
            </a:lvl4pPr>
            <a:lvl5pPr marL="179386" lvl="2" indent="-174622">
              <a:lnSpc>
                <a:spcPct val="90000"/>
              </a:lnSpc>
              <a:buClr>
                <a:srgbClr val="FFFFFF"/>
              </a:buClr>
              <a:buSzPct val="100000"/>
              <a:buFont typeface="Arial"/>
              <a:buChar char="•"/>
              <a:defRPr lang="mr-IN" sz="1600" i="0">
                <a:solidFill>
                  <a:srgbClr val="FFFFFF"/>
                </a:solidFill>
                <a:latin typeface="Arial"/>
                <a:cs typeface="Mangal" pitchFamily="18"/>
              </a:defRPr>
            </a:lvl5pPr>
          </a:lstStyle>
          <a:p>
            <a:pPr lvl="2"/>
            <a:r>
              <a:rPr lang="mr-IN"/>
              <a:t>…</a:t>
            </a:r>
            <a:endParaRPr lang="fr-FR"/>
          </a:p>
          <a:p>
            <a:pPr lvl="2"/>
            <a:r>
              <a:rPr lang="mr-IN"/>
              <a:t>…</a:t>
            </a:r>
            <a:endParaRPr lang="fr-FR"/>
          </a:p>
          <a:p>
            <a:pPr lvl="2"/>
            <a:r>
              <a:rPr lang="mr-IN"/>
              <a:t>…</a:t>
            </a:r>
            <a:endParaRPr lang="fr-FR"/>
          </a:p>
          <a:p>
            <a:pPr lvl="2"/>
            <a:r>
              <a:rPr lang="mr-IN"/>
              <a:t>…</a:t>
            </a:r>
            <a:endParaRPr lang="fr-FR"/>
          </a:p>
          <a:p>
            <a:pPr lvl="2"/>
            <a:r>
              <a:rPr lang="mr-IN"/>
              <a:t>…</a:t>
            </a:r>
            <a:endParaRPr lang="fr-FR"/>
          </a:p>
        </p:txBody>
      </p:sp>
      <p:pic>
        <p:nvPicPr>
          <p:cNvPr id="3" name="Image 19">
            <a:extLst>
              <a:ext uri="{FF2B5EF4-FFF2-40B4-BE49-F238E27FC236}">
                <a16:creationId xmlns:a16="http://schemas.microsoft.com/office/drawing/2014/main" id="{88C90899-C612-C939-9951-D47A0A4F7545}"/>
              </a:ext>
            </a:extLst>
          </p:cNvPr>
          <p:cNvPicPr>
            <a:picLocks noChangeAspect="1"/>
          </p:cNvPicPr>
          <p:nvPr/>
        </p:nvPicPr>
        <p:blipFill>
          <a:blip r:embed="rId2"/>
          <a:stretch>
            <a:fillRect/>
          </a:stretch>
        </p:blipFill>
        <p:spPr>
          <a:xfrm>
            <a:off x="0" y="511122"/>
            <a:ext cx="9144000" cy="1090705"/>
          </a:xfrm>
          <a:prstGeom prst="rect">
            <a:avLst/>
          </a:prstGeom>
          <a:noFill/>
          <a:ln cap="flat">
            <a:noFill/>
          </a:ln>
        </p:spPr>
      </p:pic>
      <p:pic>
        <p:nvPicPr>
          <p:cNvPr id="4" name="Image 4">
            <a:extLst>
              <a:ext uri="{FF2B5EF4-FFF2-40B4-BE49-F238E27FC236}">
                <a16:creationId xmlns:a16="http://schemas.microsoft.com/office/drawing/2014/main" id="{C625925B-3D7F-77BE-5843-058CD8FD36E5}"/>
              </a:ext>
            </a:extLst>
          </p:cNvPr>
          <p:cNvPicPr>
            <a:picLocks noChangeAspect="1"/>
          </p:cNvPicPr>
          <p:nvPr/>
        </p:nvPicPr>
        <p:blipFill>
          <a:blip r:embed="rId3"/>
          <a:stretch>
            <a:fillRect/>
          </a:stretch>
        </p:blipFill>
        <p:spPr>
          <a:xfrm>
            <a:off x="0" y="1670489"/>
            <a:ext cx="3431020" cy="3473010"/>
          </a:xfrm>
          <a:prstGeom prst="rect">
            <a:avLst/>
          </a:prstGeom>
          <a:noFill/>
          <a:ln cap="flat">
            <a:noFill/>
          </a:ln>
        </p:spPr>
      </p:pic>
    </p:spTree>
    <p:extLst>
      <p:ext uri="{BB962C8B-B14F-4D97-AF65-F5344CB8AC3E}">
        <p14:creationId xmlns:p14="http://schemas.microsoft.com/office/powerpoint/2010/main" val="36098485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5_Diapositive de titre">
    <p:bg>
      <p:bgPr>
        <a:solidFill>
          <a:srgbClr val="FFFFFF"/>
        </a:solidFill>
        <a:effectLst/>
      </p:bgPr>
    </p:bg>
    <p:spTree>
      <p:nvGrpSpPr>
        <p:cNvPr id="1" name=""/>
        <p:cNvGrpSpPr/>
        <p:nvPr/>
      </p:nvGrpSpPr>
      <p:grpSpPr>
        <a:xfrm>
          <a:off x="0" y="0"/>
          <a:ext cx="0" cy="0"/>
          <a:chOff x="0" y="0"/>
          <a:chExt cx="0" cy="0"/>
        </a:xfrm>
      </p:grpSpPr>
      <p:sp>
        <p:nvSpPr>
          <p:cNvPr id="2" name="Espace réservé de la date 2">
            <a:extLst>
              <a:ext uri="{FF2B5EF4-FFF2-40B4-BE49-F238E27FC236}">
                <a16:creationId xmlns:a16="http://schemas.microsoft.com/office/drawing/2014/main" id="{4BBC8A26-68A2-94BA-2728-4456A9DE86C6}"/>
              </a:ext>
            </a:extLst>
          </p:cNvPr>
          <p:cNvSpPr txBox="1">
            <a:spLocks noGrp="1"/>
          </p:cNvSpPr>
          <p:nvPr>
            <p:ph type="dt" sz="half" idx="7"/>
          </p:nvPr>
        </p:nvSpPr>
        <p:spPr/>
        <p:txBody>
          <a:bodyPr/>
          <a:lstStyle>
            <a:lvl1pPr>
              <a:defRPr/>
            </a:lvl1pPr>
          </a:lstStyle>
          <a:p>
            <a:pPr lvl="0"/>
            <a:fld id="{A6183CDD-C929-4B56-9131-E9C50562DB46}" type="datetime1">
              <a:rPr lang="fr-FR"/>
              <a:pPr lvl="0"/>
              <a:t>07/10/2026</a:t>
            </a:fld>
            <a:endParaRPr lang="fr-FR"/>
          </a:p>
        </p:txBody>
      </p:sp>
      <p:sp>
        <p:nvSpPr>
          <p:cNvPr id="3" name="Footer Placeholder 5">
            <a:extLst>
              <a:ext uri="{FF2B5EF4-FFF2-40B4-BE49-F238E27FC236}">
                <a16:creationId xmlns:a16="http://schemas.microsoft.com/office/drawing/2014/main" id="{CB61BAD5-D1BE-6049-BC4B-BDEE65572E48}"/>
              </a:ext>
            </a:extLst>
          </p:cNvPr>
          <p:cNvSpPr txBox="1">
            <a:spLocks noGrp="1"/>
          </p:cNvSpPr>
          <p:nvPr>
            <p:ph type="ftr" sz="quarter" idx="9"/>
          </p:nvPr>
        </p:nvSpPr>
        <p:spPr/>
        <p:txBody>
          <a:bodyPr/>
          <a:lstStyle>
            <a:lvl1pPr>
              <a:defRPr/>
            </a:lvl1pPr>
          </a:lstStyle>
          <a:p>
            <a:pPr lvl="0"/>
            <a:r>
              <a:rPr lang="fr-FR" dirty="0"/>
              <a:t>INSERM ASSISTANT</a:t>
            </a:r>
          </a:p>
        </p:txBody>
      </p:sp>
      <p:sp>
        <p:nvSpPr>
          <p:cNvPr id="4" name="Text Placeholder 2">
            <a:extLst>
              <a:ext uri="{FF2B5EF4-FFF2-40B4-BE49-F238E27FC236}">
                <a16:creationId xmlns:a16="http://schemas.microsoft.com/office/drawing/2014/main" id="{76311A66-05C0-77EF-20DA-01EAA92DF61F}"/>
              </a:ext>
            </a:extLst>
          </p:cNvPr>
          <p:cNvSpPr txBox="1">
            <a:spLocks noGrp="1"/>
          </p:cNvSpPr>
          <p:nvPr>
            <p:ph idx="4294967295"/>
          </p:nvPr>
        </p:nvSpPr>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	</a:t>
            </a:r>
          </a:p>
        </p:txBody>
      </p:sp>
    </p:spTree>
    <p:extLst>
      <p:ext uri="{BB962C8B-B14F-4D97-AF65-F5344CB8AC3E}">
        <p14:creationId xmlns:p14="http://schemas.microsoft.com/office/powerpoint/2010/main" val="10010927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0_Disposition personnalisée">
    <p:spTree>
      <p:nvGrpSpPr>
        <p:cNvPr id="1" name=""/>
        <p:cNvGrpSpPr/>
        <p:nvPr/>
      </p:nvGrpSpPr>
      <p:grpSpPr>
        <a:xfrm>
          <a:off x="0" y="0"/>
          <a:ext cx="0" cy="0"/>
          <a:chOff x="0" y="0"/>
          <a:chExt cx="0" cy="0"/>
        </a:xfrm>
      </p:grpSpPr>
      <p:sp>
        <p:nvSpPr>
          <p:cNvPr id="2" name="Espace réservé de la date 2">
            <a:extLst>
              <a:ext uri="{FF2B5EF4-FFF2-40B4-BE49-F238E27FC236}">
                <a16:creationId xmlns:a16="http://schemas.microsoft.com/office/drawing/2014/main" id="{9F57D511-B118-2862-526C-2B6D7547A5A0}"/>
              </a:ext>
            </a:extLst>
          </p:cNvPr>
          <p:cNvSpPr txBox="1">
            <a:spLocks noGrp="1"/>
          </p:cNvSpPr>
          <p:nvPr>
            <p:ph type="dt" sz="half" idx="7"/>
          </p:nvPr>
        </p:nvSpPr>
        <p:spPr/>
        <p:txBody>
          <a:bodyPr/>
          <a:lstStyle>
            <a:lvl1pPr>
              <a:defRPr/>
            </a:lvl1pPr>
          </a:lstStyle>
          <a:p>
            <a:pPr lvl="0"/>
            <a:fld id="{CEB01113-2D34-4D4C-99F1-8A324E05A8D6}" type="datetime1">
              <a:rPr lang="fr-FR"/>
              <a:pPr lvl="0"/>
              <a:t>07/10/2026</a:t>
            </a:fld>
            <a:endParaRPr lang="fr-FR"/>
          </a:p>
        </p:txBody>
      </p:sp>
      <p:sp>
        <p:nvSpPr>
          <p:cNvPr id="3" name="Footer Placeholder 5">
            <a:extLst>
              <a:ext uri="{FF2B5EF4-FFF2-40B4-BE49-F238E27FC236}">
                <a16:creationId xmlns:a16="http://schemas.microsoft.com/office/drawing/2014/main" id="{63182088-F5E8-6098-4282-DF5E7A8F90F4}"/>
              </a:ext>
            </a:extLst>
          </p:cNvPr>
          <p:cNvSpPr txBox="1">
            <a:spLocks noGrp="1"/>
          </p:cNvSpPr>
          <p:nvPr>
            <p:ph type="ftr" sz="quarter" idx="9"/>
          </p:nvPr>
        </p:nvSpPr>
        <p:spPr/>
        <p:txBody>
          <a:bodyPr/>
          <a:lstStyle>
            <a:lvl1pPr>
              <a:defRPr/>
            </a:lvl1pPr>
          </a:lstStyle>
          <a:p>
            <a:pPr lvl="0"/>
            <a:r>
              <a:rPr lang="fr-FR"/>
              <a:t>INSERM ASSISTANT</a:t>
            </a:r>
          </a:p>
        </p:txBody>
      </p:sp>
      <p:sp>
        <p:nvSpPr>
          <p:cNvPr id="4" name="Espace réservé du texte 3">
            <a:extLst>
              <a:ext uri="{FF2B5EF4-FFF2-40B4-BE49-F238E27FC236}">
                <a16:creationId xmlns:a16="http://schemas.microsoft.com/office/drawing/2014/main" id="{F328064B-2B1A-E34A-8EBB-3241B3DB124E}"/>
              </a:ext>
            </a:extLst>
          </p:cNvPr>
          <p:cNvSpPr txBox="1">
            <a:spLocks noGrp="1"/>
          </p:cNvSpPr>
          <p:nvPr>
            <p:ph type="body" idx="4294967295"/>
          </p:nvPr>
        </p:nvSpPr>
        <p:spPr>
          <a:xfrm>
            <a:off x="799203" y="990002"/>
            <a:ext cx="7560003" cy="3692612"/>
          </a:xfrm>
        </p:spPr>
        <p:txBody>
          <a:bodyPr/>
          <a:lstStyle>
            <a:lvl1pPr marL="0" indent="0">
              <a:spcBef>
                <a:spcPts val="1200"/>
              </a:spcBef>
              <a:buNone/>
              <a:defRPr sz="1800" b="1">
                <a:solidFill>
                  <a:srgbClr val="424242"/>
                </a:solidFill>
              </a:defRPr>
            </a:lvl1pPr>
          </a:lstStyle>
          <a:p>
            <a:pPr lvl="0"/>
            <a:r>
              <a:rPr lang="fr-FR"/>
              <a:t> Cliquez pour modifier les styles du texte du masque</a:t>
            </a:r>
          </a:p>
        </p:txBody>
      </p:sp>
    </p:spTree>
    <p:extLst>
      <p:ext uri="{BB962C8B-B14F-4D97-AF65-F5344CB8AC3E}">
        <p14:creationId xmlns:p14="http://schemas.microsoft.com/office/powerpoint/2010/main" val="4187712907"/>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showMasterPhAnim="0" userDrawn="1">
  <p:cSld name="11_Disposition personnalisée">
    <p:spTree>
      <p:nvGrpSpPr>
        <p:cNvPr id="1" name=""/>
        <p:cNvGrpSpPr/>
        <p:nvPr/>
      </p:nvGrpSpPr>
      <p:grpSpPr bwMode="auto">
        <a:xfrm>
          <a:off x="0" y="0"/>
          <a:ext cx="0" cy="0"/>
          <a:chOff x="0" y="0"/>
          <a:chExt cx="0" cy="0"/>
        </a:xfrm>
      </p:grpSpPr>
      <p:sp>
        <p:nvSpPr>
          <p:cNvPr id="263204331" name="Titre 1"/>
          <p:cNvSpPr>
            <a:spLocks noGrp="1"/>
          </p:cNvSpPr>
          <p:nvPr>
            <p:ph type="title"/>
          </p:nvPr>
        </p:nvSpPr>
        <p:spPr bwMode="auto">
          <a:xfrm>
            <a:off x="799200" y="273848"/>
            <a:ext cx="7560000" cy="535141"/>
          </a:xfrm>
          <a:prstGeom prst="rect">
            <a:avLst/>
          </a:prstGeom>
        </p:spPr>
        <p:txBody>
          <a:bodyPr/>
          <a:lstStyle>
            <a:lvl1pPr>
              <a:defRPr sz="2200">
                <a:solidFill>
                  <a:schemeClr val="tx1"/>
                </a:solidFill>
              </a:defRPr>
            </a:lvl1pPr>
          </a:lstStyle>
          <a:p>
            <a:pPr>
              <a:defRPr/>
            </a:pPr>
            <a:r>
              <a:rPr lang="fr-FR"/>
              <a:t>Cliquez et modifiez le titre</a:t>
            </a:r>
            <a:endParaRPr/>
          </a:p>
        </p:txBody>
      </p:sp>
      <p:sp>
        <p:nvSpPr>
          <p:cNvPr id="1251065000" name="Espace réservé du numéro de diapositive 4"/>
          <p:cNvSpPr>
            <a:spLocks noGrp="1"/>
          </p:cNvSpPr>
          <p:nvPr>
            <p:ph type="sldNum" sz="quarter" idx="4"/>
          </p:nvPr>
        </p:nvSpPr>
        <p:spPr bwMode="auto">
          <a:xfrm>
            <a:off x="8248697" y="4841724"/>
            <a:ext cx="617712" cy="215904"/>
          </a:xfrm>
          <a:prstGeom prst="rect">
            <a:avLst/>
          </a:prstGeom>
        </p:spPr>
        <p:txBody>
          <a:bodyPr rIns="0"/>
          <a:lstStyle>
            <a:lvl1pPr algn="r">
              <a:defRPr sz="900" b="0" i="0">
                <a:solidFill>
                  <a:srgbClr val="FFFFFF"/>
                </a:solidFill>
                <a:latin typeface="+mj-lt"/>
                <a:ea typeface="Calibri"/>
                <a:cs typeface="Calibri"/>
              </a:defRPr>
            </a:lvl1pPr>
          </a:lstStyle>
          <a:p>
            <a:pPr>
              <a:defRPr/>
            </a:pPr>
            <a:fld id="{90F7D937-8C47-D949-9B66-03B4793ACCA3}" type="slidenum">
              <a:rPr lang="fr-FR"/>
              <a:t>‹N°›</a:t>
            </a:fld>
            <a:endParaRPr lang="fr-FR"/>
          </a:p>
        </p:txBody>
      </p:sp>
      <p:sp>
        <p:nvSpPr>
          <p:cNvPr id="1749623363" name="Espace réservé de la date 2"/>
          <p:cNvSpPr>
            <a:spLocks noGrp="1"/>
          </p:cNvSpPr>
          <p:nvPr>
            <p:ph type="dt" sz="half" idx="2"/>
          </p:nvPr>
        </p:nvSpPr>
        <p:spPr bwMode="auto">
          <a:xfrm>
            <a:off x="7179469" y="4845834"/>
            <a:ext cx="1069228" cy="231097"/>
          </a:xfrm>
          <a:prstGeom prst="rect">
            <a:avLst/>
          </a:prstGeom>
        </p:spPr>
        <p:txBody>
          <a:bodyPr/>
          <a:lstStyle>
            <a:lvl1pPr>
              <a:defRPr sz="900" b="0" i="0">
                <a:solidFill>
                  <a:srgbClr val="FFFFFF"/>
                </a:solidFill>
                <a:latin typeface="+mj-lt"/>
                <a:ea typeface="Calibri"/>
                <a:cs typeface="Calibri"/>
              </a:defRPr>
            </a:lvl1pPr>
          </a:lstStyle>
          <a:p>
            <a:pPr>
              <a:defRPr/>
            </a:pPr>
            <a:r>
              <a:rPr lang="fr-FR"/>
              <a:t>03/12/2021</a:t>
            </a:r>
            <a:endParaRPr/>
          </a:p>
        </p:txBody>
      </p:sp>
      <p:sp>
        <p:nvSpPr>
          <p:cNvPr id="465543607" name="Footer Placeholder 5"/>
          <p:cNvSpPr>
            <a:spLocks noGrp="1"/>
          </p:cNvSpPr>
          <p:nvPr>
            <p:ph type="ftr" sz="quarter" idx="3"/>
          </p:nvPr>
        </p:nvSpPr>
        <p:spPr bwMode="auto">
          <a:xfrm>
            <a:off x="169101" y="4842930"/>
            <a:ext cx="3568327" cy="252429"/>
          </a:xfrm>
          <a:prstGeom prst="rect">
            <a:avLst/>
          </a:prstGeom>
        </p:spPr>
        <p:txBody>
          <a:bodyPr/>
          <a:lstStyle>
            <a:lvl1pPr>
              <a:defRPr sz="1000" b="0" i="0">
                <a:solidFill>
                  <a:schemeClr val="bg1"/>
                </a:solidFill>
                <a:latin typeface="+mj-lt"/>
                <a:ea typeface="Calibri"/>
                <a:cs typeface="Calibri"/>
              </a:defRPr>
            </a:lvl1pPr>
          </a:lstStyle>
          <a:p>
            <a:pPr>
              <a:defRPr/>
            </a:pPr>
            <a:r>
              <a:rPr lang="fr-FR"/>
              <a:t>Titre</a:t>
            </a:r>
            <a:endParaRPr/>
          </a:p>
        </p:txBody>
      </p:sp>
      <p:sp>
        <p:nvSpPr>
          <p:cNvPr id="1000331239" name="Espace réservé du texte 3"/>
          <p:cNvSpPr>
            <a:spLocks noGrp="1"/>
          </p:cNvSpPr>
          <p:nvPr>
            <p:ph type="body" sz="quarter" idx="13" hasCustomPrompt="1"/>
          </p:nvPr>
        </p:nvSpPr>
        <p:spPr bwMode="auto">
          <a:xfrm>
            <a:off x="799200" y="989999"/>
            <a:ext cx="7560000" cy="3692614"/>
          </a:xfrm>
        </p:spPr>
        <p:txBody>
          <a:bodyPr/>
          <a:lstStyle>
            <a:lvl1pPr marL="0" indent="0">
              <a:spcBef>
                <a:spcPts val="1200"/>
              </a:spcBef>
              <a:buClr>
                <a:srgbClr val="001C56"/>
              </a:buClr>
              <a:buFont typeface="+mj-lt"/>
              <a:buNone/>
              <a:defRPr sz="1800" b="1">
                <a:solidFill>
                  <a:srgbClr val="424242"/>
                </a:solidFill>
                <a:latin typeface="+mj-lt"/>
              </a:defRPr>
            </a:lvl1pPr>
            <a:lvl2pPr marL="222250" indent="0">
              <a:buClr>
                <a:srgbClr val="001C56"/>
              </a:buClr>
              <a:buFont typeface="+mj-lt"/>
              <a:buNone/>
              <a:defRPr>
                <a:solidFill>
                  <a:srgbClr val="424242"/>
                </a:solidFill>
                <a:latin typeface="+mj-lt"/>
              </a:defRPr>
            </a:lvl2pPr>
            <a:lvl3pPr marL="446087" indent="0">
              <a:buClr>
                <a:srgbClr val="001C56"/>
              </a:buClr>
              <a:buFont typeface="+mj-lt"/>
              <a:buNone/>
              <a:defRPr sz="1400">
                <a:solidFill>
                  <a:srgbClr val="424242"/>
                </a:solidFill>
                <a:latin typeface="+mj-lt"/>
              </a:defRPr>
            </a:lvl3pPr>
            <a:lvl4pPr marL="622300" indent="0">
              <a:buClr>
                <a:srgbClr val="001C56"/>
              </a:buClr>
              <a:buFont typeface="+mj-lt"/>
              <a:buNone/>
              <a:defRPr sz="1200">
                <a:solidFill>
                  <a:srgbClr val="424242"/>
                </a:solidFill>
                <a:latin typeface="+mj-lt"/>
              </a:defRPr>
            </a:lvl4pPr>
            <a:lvl5pPr>
              <a:defRPr sz="2000" i="0">
                <a:solidFill>
                  <a:srgbClr val="424242"/>
                </a:solidFill>
                <a:latin typeface="+mn-lt"/>
              </a:defRPr>
            </a:lvl5pPr>
          </a:lstStyle>
          <a:p>
            <a:pPr lvl="0">
              <a:defRPr/>
            </a:pPr>
            <a:r>
              <a:rPr lang="fr-FR"/>
              <a:t> Cliquez pour modifier les styles du texte du masque</a:t>
            </a:r>
            <a:endParaRPr/>
          </a:p>
        </p:txBody>
      </p:sp>
    </p:spTree>
    <p:extLst>
      <p:ext uri="{BB962C8B-B14F-4D97-AF65-F5344CB8AC3E}">
        <p14:creationId xmlns:p14="http://schemas.microsoft.com/office/powerpoint/2010/main" val="10759940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3_Diapositive de titre">
    <p:bg>
      <p:bgPr>
        <a:solidFill>
          <a:srgbClr val="FFFFFF"/>
        </a:solidFill>
        <a:effectLst/>
      </p:bgPr>
    </p:bg>
    <p:spTree>
      <p:nvGrpSpPr>
        <p:cNvPr id="1" name=""/>
        <p:cNvGrpSpPr/>
        <p:nvPr/>
      </p:nvGrpSpPr>
      <p:grpSpPr>
        <a:xfrm>
          <a:off x="0" y="0"/>
          <a:ext cx="0" cy="0"/>
          <a:chOff x="0" y="0"/>
          <a:chExt cx="0" cy="0"/>
        </a:xfrm>
      </p:grpSpPr>
      <p:sp>
        <p:nvSpPr>
          <p:cNvPr id="2" name="Espace réservé de la date 2">
            <a:extLst>
              <a:ext uri="{FF2B5EF4-FFF2-40B4-BE49-F238E27FC236}">
                <a16:creationId xmlns:a16="http://schemas.microsoft.com/office/drawing/2014/main" id="{EA57A8B0-ACCA-47F5-DCF9-242988C731E5}"/>
              </a:ext>
            </a:extLst>
          </p:cNvPr>
          <p:cNvSpPr txBox="1">
            <a:spLocks noGrp="1"/>
          </p:cNvSpPr>
          <p:nvPr>
            <p:ph type="dt" sz="half" idx="7"/>
          </p:nvPr>
        </p:nvSpPr>
        <p:spPr/>
        <p:txBody>
          <a:bodyPr/>
          <a:lstStyle>
            <a:lvl1pPr>
              <a:defRPr>
                <a:solidFill>
                  <a:srgbClr val="FFFFFF"/>
                </a:solidFill>
              </a:defRPr>
            </a:lvl1pPr>
          </a:lstStyle>
          <a:p>
            <a:pPr lvl="0"/>
            <a:fld id="{5E986DC3-3CA6-4580-83BE-CEAAA2BA6A69}" type="datetime1">
              <a:rPr lang="fr-FR"/>
              <a:pPr lvl="0"/>
              <a:t>07/10/2026</a:t>
            </a:fld>
            <a:endParaRPr lang="fr-FR"/>
          </a:p>
        </p:txBody>
      </p:sp>
      <p:sp>
        <p:nvSpPr>
          <p:cNvPr id="3" name="Rectangle 7">
            <a:extLst>
              <a:ext uri="{FF2B5EF4-FFF2-40B4-BE49-F238E27FC236}">
                <a16:creationId xmlns:a16="http://schemas.microsoft.com/office/drawing/2014/main" id="{4A1FDEEC-AD64-3554-5ACC-E174D398AD32}"/>
              </a:ext>
            </a:extLst>
          </p:cNvPr>
          <p:cNvSpPr/>
          <p:nvPr/>
        </p:nvSpPr>
        <p:spPr>
          <a:xfrm>
            <a:off x="0" y="2586224"/>
            <a:ext cx="9144000" cy="2557275"/>
          </a:xfrm>
          <a:prstGeom prst="rect">
            <a:avLst/>
          </a:prstGeom>
          <a:solidFill>
            <a:srgbClr val="C3EBEE"/>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4" name="Subtitle 2">
            <a:extLst>
              <a:ext uri="{FF2B5EF4-FFF2-40B4-BE49-F238E27FC236}">
                <a16:creationId xmlns:a16="http://schemas.microsoft.com/office/drawing/2014/main" id="{0960DD2B-1CB9-0A08-F63B-6CCA637CC93F}"/>
              </a:ext>
            </a:extLst>
          </p:cNvPr>
          <p:cNvSpPr txBox="1">
            <a:spLocks noGrp="1"/>
          </p:cNvSpPr>
          <p:nvPr>
            <p:ph type="subTitle" idx="4294967295"/>
          </p:nvPr>
        </p:nvSpPr>
        <p:spPr>
          <a:xfrm>
            <a:off x="4470913" y="3645164"/>
            <a:ext cx="3709821" cy="740654"/>
          </a:xfrm>
        </p:spPr>
        <p:txBody>
          <a:bodyPr tIns="46798"/>
          <a:lstStyle>
            <a:lvl1pPr marL="0" indent="0">
              <a:buNone/>
              <a:defRPr sz="1600"/>
            </a:lvl1pPr>
          </a:lstStyle>
          <a:p>
            <a:pPr lvl="0"/>
            <a:r>
              <a:rPr lang="fr-FR"/>
              <a:t>Cliquez pour modifier le style des sous-titres du masque</a:t>
            </a:r>
            <a:endParaRPr lang="en-US"/>
          </a:p>
        </p:txBody>
      </p:sp>
      <p:sp>
        <p:nvSpPr>
          <p:cNvPr id="5" name="Title 1">
            <a:extLst>
              <a:ext uri="{FF2B5EF4-FFF2-40B4-BE49-F238E27FC236}">
                <a16:creationId xmlns:a16="http://schemas.microsoft.com/office/drawing/2014/main" id="{E3040F8A-073F-E290-893D-15D5705B7E15}"/>
              </a:ext>
            </a:extLst>
          </p:cNvPr>
          <p:cNvSpPr txBox="1">
            <a:spLocks noGrp="1"/>
          </p:cNvSpPr>
          <p:nvPr>
            <p:ph type="title"/>
          </p:nvPr>
        </p:nvSpPr>
        <p:spPr>
          <a:xfrm>
            <a:off x="4470977" y="2918271"/>
            <a:ext cx="3702780" cy="719998"/>
          </a:xfrm>
          <a:prstGeom prst="rect">
            <a:avLst/>
          </a:prstGeom>
          <a:noFill/>
          <a:ln>
            <a:noFill/>
          </a:ln>
        </p:spPr>
        <p:txBody>
          <a:bodyPr vert="horz" wrap="square" lIns="91440" tIns="46798" rIns="91440" bIns="45720" anchor="t" anchorCtr="0" compatLnSpc="1">
            <a:normAutofit/>
          </a:bodyPr>
          <a:lstStyle>
            <a:lvl1pPr marL="0" marR="0" lvl="0" indent="0" defTabSz="914372" fontAlgn="auto">
              <a:spcBef>
                <a:spcPts val="0"/>
              </a:spcBef>
              <a:spcAft>
                <a:spcPts val="0"/>
              </a:spcAft>
              <a:tabLst/>
              <a:defRPr lang="fr-FR" sz="2000" b="1" i="0" u="none" strike="noStrike" cap="none" spc="0" baseline="0">
                <a:solidFill>
                  <a:srgbClr val="000000"/>
                </a:solidFill>
                <a:uFillTx/>
                <a:latin typeface="Arial"/>
              </a:defRPr>
            </a:lvl1pPr>
          </a:lstStyle>
          <a:p>
            <a:pPr lvl="0"/>
            <a:r>
              <a:rPr lang="fr-FR"/>
              <a:t>Cliquez et modifiez le titre en Arial 20 gras</a:t>
            </a:r>
            <a:endParaRPr lang="en-US"/>
          </a:p>
        </p:txBody>
      </p:sp>
      <p:pic>
        <p:nvPicPr>
          <p:cNvPr id="6" name="Image 11">
            <a:extLst>
              <a:ext uri="{FF2B5EF4-FFF2-40B4-BE49-F238E27FC236}">
                <a16:creationId xmlns:a16="http://schemas.microsoft.com/office/drawing/2014/main" id="{70C30BDA-A67F-7B48-A57E-E635C68D3898}"/>
              </a:ext>
            </a:extLst>
          </p:cNvPr>
          <p:cNvPicPr>
            <a:picLocks noChangeAspect="1"/>
          </p:cNvPicPr>
          <p:nvPr/>
        </p:nvPicPr>
        <p:blipFill>
          <a:blip r:embed="rId2"/>
          <a:stretch>
            <a:fillRect/>
          </a:stretch>
        </p:blipFill>
        <p:spPr>
          <a:xfrm>
            <a:off x="0" y="511122"/>
            <a:ext cx="9144000" cy="1090705"/>
          </a:xfrm>
          <a:prstGeom prst="rect">
            <a:avLst/>
          </a:prstGeom>
          <a:noFill/>
          <a:ln cap="flat">
            <a:noFill/>
          </a:ln>
        </p:spPr>
      </p:pic>
    </p:spTree>
    <p:extLst>
      <p:ext uri="{BB962C8B-B14F-4D97-AF65-F5344CB8AC3E}">
        <p14:creationId xmlns:p14="http://schemas.microsoft.com/office/powerpoint/2010/main" val="27490441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ommaire 3">
    <p:spTree>
      <p:nvGrpSpPr>
        <p:cNvPr id="1" name=""/>
        <p:cNvGrpSpPr/>
        <p:nvPr/>
      </p:nvGrpSpPr>
      <p:grpSpPr>
        <a:xfrm>
          <a:off x="0" y="0"/>
          <a:ext cx="0" cy="0"/>
          <a:chOff x="0" y="0"/>
          <a:chExt cx="0" cy="0"/>
        </a:xfrm>
      </p:grpSpPr>
      <p:sp>
        <p:nvSpPr>
          <p:cNvPr id="2" name="Espace réservé de la date 2">
            <a:extLst>
              <a:ext uri="{FF2B5EF4-FFF2-40B4-BE49-F238E27FC236}">
                <a16:creationId xmlns:a16="http://schemas.microsoft.com/office/drawing/2014/main" id="{82E17259-3F5C-E6C2-B3A1-24382C42DF02}"/>
              </a:ext>
            </a:extLst>
          </p:cNvPr>
          <p:cNvSpPr txBox="1">
            <a:spLocks noGrp="1"/>
          </p:cNvSpPr>
          <p:nvPr>
            <p:ph type="dt" sz="half" idx="7"/>
          </p:nvPr>
        </p:nvSpPr>
        <p:spPr/>
        <p:txBody>
          <a:bodyPr/>
          <a:lstStyle>
            <a:lvl1pPr>
              <a:defRPr>
                <a:solidFill>
                  <a:srgbClr val="FFFFFF"/>
                </a:solidFill>
              </a:defRPr>
            </a:lvl1pPr>
          </a:lstStyle>
          <a:p>
            <a:pPr lvl="0"/>
            <a:fld id="{8F7887A9-1BFD-47B6-89CD-2EB6B5EE49E1}" type="datetime1">
              <a:rPr lang="fr-FR"/>
              <a:pPr lvl="0"/>
              <a:t>07/10/2026</a:t>
            </a:fld>
            <a:endParaRPr lang="fr-FR"/>
          </a:p>
        </p:txBody>
      </p:sp>
      <p:sp>
        <p:nvSpPr>
          <p:cNvPr id="3" name="Footer Placeholder 5">
            <a:extLst>
              <a:ext uri="{FF2B5EF4-FFF2-40B4-BE49-F238E27FC236}">
                <a16:creationId xmlns:a16="http://schemas.microsoft.com/office/drawing/2014/main" id="{1DB6DBAF-E221-3888-4FCC-4679169D17CD}"/>
              </a:ext>
            </a:extLst>
          </p:cNvPr>
          <p:cNvSpPr txBox="1">
            <a:spLocks noGrp="1"/>
          </p:cNvSpPr>
          <p:nvPr>
            <p:ph type="ftr" sz="quarter" idx="9"/>
          </p:nvPr>
        </p:nvSpPr>
        <p:spPr/>
        <p:txBody>
          <a:bodyPr/>
          <a:lstStyle>
            <a:lvl1pPr>
              <a:defRPr>
                <a:solidFill>
                  <a:srgbClr val="FFFFFF"/>
                </a:solidFill>
              </a:defRPr>
            </a:lvl1pPr>
          </a:lstStyle>
          <a:p>
            <a:pPr lvl="0"/>
            <a:r>
              <a:rPr lang="fr-FR"/>
              <a:t>INSERM ASSISTANT</a:t>
            </a:r>
          </a:p>
        </p:txBody>
      </p:sp>
      <p:sp>
        <p:nvSpPr>
          <p:cNvPr id="4" name="Rectangle 5">
            <a:extLst>
              <a:ext uri="{FF2B5EF4-FFF2-40B4-BE49-F238E27FC236}">
                <a16:creationId xmlns:a16="http://schemas.microsoft.com/office/drawing/2014/main" id="{F8CDE914-BC82-BBF4-3294-48D9E7391037}"/>
              </a:ext>
            </a:extLst>
          </p:cNvPr>
          <p:cNvSpPr/>
          <p:nvPr/>
        </p:nvSpPr>
        <p:spPr>
          <a:xfrm>
            <a:off x="-1115" y="1738347"/>
            <a:ext cx="9144000" cy="3437997"/>
          </a:xfrm>
          <a:prstGeom prst="rect">
            <a:avLst/>
          </a:prstGeom>
          <a:solidFill>
            <a:srgbClr val="C3EBEE"/>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5" name="Espace réservé du texte 7">
            <a:extLst>
              <a:ext uri="{FF2B5EF4-FFF2-40B4-BE49-F238E27FC236}">
                <a16:creationId xmlns:a16="http://schemas.microsoft.com/office/drawing/2014/main" id="{721F38A8-96C7-8228-1A4B-F60F32BEECF1}"/>
              </a:ext>
            </a:extLst>
          </p:cNvPr>
          <p:cNvSpPr txBox="1">
            <a:spLocks noGrp="1"/>
          </p:cNvSpPr>
          <p:nvPr>
            <p:ph type="body" idx="4294967295"/>
          </p:nvPr>
        </p:nvSpPr>
        <p:spPr>
          <a:xfrm>
            <a:off x="4464009" y="1867972"/>
            <a:ext cx="4061645" cy="1095880"/>
          </a:xfrm>
        </p:spPr>
        <p:txBody>
          <a:bodyPr>
            <a:noAutofit/>
          </a:bodyPr>
          <a:lstStyle>
            <a:lvl1pPr marL="0" indent="0">
              <a:lnSpc>
                <a:spcPct val="100000"/>
              </a:lnSpc>
              <a:buNone/>
              <a:defRPr b="1">
                <a:ea typeface="Arial"/>
                <a:cs typeface="Arial"/>
              </a:defRPr>
            </a:lvl1pPr>
            <a:lvl2pPr marL="0" lvl="0" indent="0">
              <a:lnSpc>
                <a:spcPct val="100000"/>
              </a:lnSpc>
              <a:spcBef>
                <a:spcPts val="1000"/>
              </a:spcBef>
              <a:buNone/>
              <a:defRPr sz="2000" b="1">
                <a:ea typeface="Arial"/>
                <a:cs typeface="Arial"/>
              </a:defRPr>
            </a:lvl2pPr>
          </a:lstStyle>
          <a:p>
            <a:pPr lvl="0"/>
            <a:r>
              <a:rPr lang="fr-FR"/>
              <a:t>Cliquez ici pour ajouter votre texte dans le modèle de page sommaire</a:t>
            </a:r>
          </a:p>
          <a:p>
            <a:pPr lvl="0"/>
            <a:r>
              <a:rPr lang="fr-FR"/>
              <a:t> </a:t>
            </a:r>
          </a:p>
        </p:txBody>
      </p:sp>
      <p:sp>
        <p:nvSpPr>
          <p:cNvPr id="6" name="Espace réservé du texte 3">
            <a:extLst>
              <a:ext uri="{FF2B5EF4-FFF2-40B4-BE49-F238E27FC236}">
                <a16:creationId xmlns:a16="http://schemas.microsoft.com/office/drawing/2014/main" id="{3AC0A37A-5306-CE7B-8569-612865101AD9}"/>
              </a:ext>
            </a:extLst>
          </p:cNvPr>
          <p:cNvSpPr txBox="1">
            <a:spLocks noGrp="1"/>
          </p:cNvSpPr>
          <p:nvPr>
            <p:ph type="body" idx="4294967295"/>
          </p:nvPr>
        </p:nvSpPr>
        <p:spPr>
          <a:xfrm>
            <a:off x="4464009" y="2950595"/>
            <a:ext cx="4066675" cy="1460909"/>
          </a:xfrm>
        </p:spPr>
        <p:txBody>
          <a:bodyPr>
            <a:spAutoFit/>
          </a:bodyPr>
          <a:lstStyle>
            <a:lvl1pPr marL="179386" lvl="2" indent="-174622">
              <a:spcBef>
                <a:spcPts val="500"/>
              </a:spcBef>
              <a:buClr>
                <a:srgbClr val="000000"/>
              </a:buClr>
              <a:buFont typeface="Arial"/>
              <a:defRPr lang="mr-IN" sz="1600">
                <a:cs typeface="Mangal" pitchFamily="18"/>
              </a:defRPr>
            </a:lvl1pPr>
            <a:lvl2pPr marL="179386" lvl="2" indent="-174622">
              <a:buClr>
                <a:srgbClr val="000000"/>
              </a:buClr>
              <a:buFont typeface="Arial"/>
              <a:defRPr lang="mr-IN">
                <a:cs typeface="Mangal" pitchFamily="18"/>
              </a:defRPr>
            </a:lvl2pPr>
            <a:lvl3pPr marL="179386" indent="-174622">
              <a:buClr>
                <a:srgbClr val="000000"/>
              </a:buClr>
              <a:buFont typeface="Arial"/>
              <a:buChar char="•"/>
              <a:defRPr lang="mr-IN" sz="1600">
                <a:cs typeface="Mangal" pitchFamily="18"/>
              </a:defRPr>
            </a:lvl3pPr>
            <a:lvl4pPr marL="179386" lvl="2" indent="-174622">
              <a:buClr>
                <a:srgbClr val="000000"/>
              </a:buClr>
              <a:buFont typeface="Arial"/>
              <a:buChar char="•"/>
              <a:defRPr lang="mr-IN" sz="1600" i="0">
                <a:cs typeface="Mangal" pitchFamily="18"/>
              </a:defRPr>
            </a:lvl4pPr>
            <a:lvl5pPr marL="179386" lvl="2" indent="-174622">
              <a:lnSpc>
                <a:spcPct val="90000"/>
              </a:lnSpc>
              <a:buClr>
                <a:srgbClr val="000000"/>
              </a:buClr>
              <a:buSzPct val="100000"/>
              <a:buFont typeface="Arial"/>
              <a:buChar char="•"/>
              <a:defRPr lang="mr-IN" sz="1600" i="0">
                <a:solidFill>
                  <a:srgbClr val="000000"/>
                </a:solidFill>
                <a:latin typeface="Arial"/>
                <a:cs typeface="Mangal" pitchFamily="18"/>
              </a:defRPr>
            </a:lvl5pPr>
          </a:lstStyle>
          <a:p>
            <a:pPr lvl="2"/>
            <a:r>
              <a:rPr lang="mr-IN"/>
              <a:t>…</a:t>
            </a:r>
            <a:endParaRPr lang="fr-FR"/>
          </a:p>
          <a:p>
            <a:pPr lvl="2"/>
            <a:r>
              <a:rPr lang="mr-IN"/>
              <a:t>…</a:t>
            </a:r>
            <a:endParaRPr lang="fr-FR"/>
          </a:p>
          <a:p>
            <a:pPr lvl="2"/>
            <a:r>
              <a:rPr lang="mr-IN"/>
              <a:t>…</a:t>
            </a:r>
            <a:endParaRPr lang="fr-FR"/>
          </a:p>
          <a:p>
            <a:pPr lvl="2"/>
            <a:r>
              <a:rPr lang="mr-IN"/>
              <a:t>…</a:t>
            </a:r>
            <a:endParaRPr lang="fr-FR"/>
          </a:p>
          <a:p>
            <a:pPr lvl="2"/>
            <a:r>
              <a:rPr lang="mr-IN"/>
              <a:t>…</a:t>
            </a:r>
            <a:endParaRPr lang="fr-FR"/>
          </a:p>
        </p:txBody>
      </p:sp>
      <p:pic>
        <p:nvPicPr>
          <p:cNvPr id="7" name="Image 19">
            <a:extLst>
              <a:ext uri="{FF2B5EF4-FFF2-40B4-BE49-F238E27FC236}">
                <a16:creationId xmlns:a16="http://schemas.microsoft.com/office/drawing/2014/main" id="{C7DE5F39-AEB1-9F24-220F-3060DD0729A2}"/>
              </a:ext>
            </a:extLst>
          </p:cNvPr>
          <p:cNvPicPr>
            <a:picLocks noChangeAspect="1"/>
          </p:cNvPicPr>
          <p:nvPr/>
        </p:nvPicPr>
        <p:blipFill>
          <a:blip r:embed="rId2"/>
          <a:stretch>
            <a:fillRect/>
          </a:stretch>
        </p:blipFill>
        <p:spPr>
          <a:xfrm>
            <a:off x="0" y="511122"/>
            <a:ext cx="9144000" cy="1090705"/>
          </a:xfrm>
          <a:prstGeom prst="rect">
            <a:avLst/>
          </a:prstGeom>
          <a:noFill/>
          <a:ln cap="flat">
            <a:noFill/>
          </a:ln>
        </p:spPr>
      </p:pic>
    </p:spTree>
    <p:extLst>
      <p:ext uri="{BB962C8B-B14F-4D97-AF65-F5344CB8AC3E}">
        <p14:creationId xmlns:p14="http://schemas.microsoft.com/office/powerpoint/2010/main" val="27420847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sommaire 3">
    <p:spTree>
      <p:nvGrpSpPr>
        <p:cNvPr id="1" name=""/>
        <p:cNvGrpSpPr/>
        <p:nvPr/>
      </p:nvGrpSpPr>
      <p:grpSpPr>
        <a:xfrm>
          <a:off x="0" y="0"/>
          <a:ext cx="0" cy="0"/>
          <a:chOff x="0" y="0"/>
          <a:chExt cx="0" cy="0"/>
        </a:xfrm>
      </p:grpSpPr>
      <p:sp>
        <p:nvSpPr>
          <p:cNvPr id="2" name="Espace réservé du texte 3">
            <a:extLst>
              <a:ext uri="{FF2B5EF4-FFF2-40B4-BE49-F238E27FC236}">
                <a16:creationId xmlns:a16="http://schemas.microsoft.com/office/drawing/2014/main" id="{4A433B72-8CF0-BEA5-F168-9C702BB7FE7B}"/>
              </a:ext>
            </a:extLst>
          </p:cNvPr>
          <p:cNvSpPr txBox="1">
            <a:spLocks noGrp="1"/>
          </p:cNvSpPr>
          <p:nvPr>
            <p:ph type="body" idx="4294967295"/>
          </p:nvPr>
        </p:nvSpPr>
        <p:spPr>
          <a:xfrm>
            <a:off x="4464009" y="2950595"/>
            <a:ext cx="4066675" cy="1460909"/>
          </a:xfrm>
        </p:spPr>
        <p:txBody>
          <a:bodyPr>
            <a:spAutoFit/>
          </a:bodyPr>
          <a:lstStyle>
            <a:lvl1pPr marL="179386" lvl="2" indent="-174622">
              <a:spcBef>
                <a:spcPts val="500"/>
              </a:spcBef>
              <a:buClr>
                <a:srgbClr val="000000"/>
              </a:buClr>
              <a:buFont typeface="Arial"/>
              <a:defRPr lang="mr-IN" sz="1600">
                <a:cs typeface="Mangal" pitchFamily="18"/>
              </a:defRPr>
            </a:lvl1pPr>
            <a:lvl2pPr marL="179386" lvl="2" indent="-174622">
              <a:buClr>
                <a:srgbClr val="000000"/>
              </a:buClr>
              <a:buFont typeface="Arial"/>
              <a:defRPr lang="mr-IN">
                <a:cs typeface="Mangal" pitchFamily="18"/>
              </a:defRPr>
            </a:lvl2pPr>
            <a:lvl3pPr marL="179386" indent="-174622">
              <a:buClr>
                <a:srgbClr val="000000"/>
              </a:buClr>
              <a:buFont typeface="Arial"/>
              <a:buChar char="•"/>
              <a:defRPr lang="mr-IN" sz="1600">
                <a:cs typeface="Mangal" pitchFamily="18"/>
              </a:defRPr>
            </a:lvl3pPr>
            <a:lvl4pPr marL="179386" lvl="2" indent="-174622">
              <a:buClr>
                <a:srgbClr val="000000"/>
              </a:buClr>
              <a:buFont typeface="Arial"/>
              <a:buChar char="•"/>
              <a:defRPr lang="mr-IN" sz="1600" i="0">
                <a:cs typeface="Mangal" pitchFamily="18"/>
              </a:defRPr>
            </a:lvl4pPr>
            <a:lvl5pPr marL="179386" lvl="2" indent="-174622">
              <a:lnSpc>
                <a:spcPct val="90000"/>
              </a:lnSpc>
              <a:buClr>
                <a:srgbClr val="000000"/>
              </a:buClr>
              <a:buSzPct val="100000"/>
              <a:buFont typeface="Arial"/>
              <a:buChar char="•"/>
              <a:defRPr lang="mr-IN" sz="1600" i="0">
                <a:solidFill>
                  <a:srgbClr val="000000"/>
                </a:solidFill>
                <a:latin typeface="Arial"/>
                <a:cs typeface="Mangal" pitchFamily="18"/>
              </a:defRPr>
            </a:lvl5pPr>
          </a:lstStyle>
          <a:p>
            <a:pPr lvl="2"/>
            <a:r>
              <a:rPr lang="mr-IN"/>
              <a:t>…</a:t>
            </a:r>
            <a:endParaRPr lang="fr-FR"/>
          </a:p>
          <a:p>
            <a:pPr lvl="2"/>
            <a:r>
              <a:rPr lang="mr-IN"/>
              <a:t>…</a:t>
            </a:r>
            <a:endParaRPr lang="fr-FR"/>
          </a:p>
          <a:p>
            <a:pPr lvl="2"/>
            <a:r>
              <a:rPr lang="mr-IN"/>
              <a:t>…</a:t>
            </a:r>
            <a:endParaRPr lang="fr-FR"/>
          </a:p>
          <a:p>
            <a:pPr lvl="2"/>
            <a:r>
              <a:rPr lang="mr-IN"/>
              <a:t>…</a:t>
            </a:r>
            <a:endParaRPr lang="fr-FR"/>
          </a:p>
          <a:p>
            <a:pPr lvl="2"/>
            <a:r>
              <a:rPr lang="mr-IN"/>
              <a:t>…</a:t>
            </a:r>
            <a:endParaRPr lang="fr-FR"/>
          </a:p>
        </p:txBody>
      </p:sp>
      <p:pic>
        <p:nvPicPr>
          <p:cNvPr id="3" name="Image 19">
            <a:extLst>
              <a:ext uri="{FF2B5EF4-FFF2-40B4-BE49-F238E27FC236}">
                <a16:creationId xmlns:a16="http://schemas.microsoft.com/office/drawing/2014/main" id="{A36F4D62-52FD-4545-C614-0A405F378221}"/>
              </a:ext>
            </a:extLst>
          </p:cNvPr>
          <p:cNvPicPr>
            <a:picLocks noChangeAspect="1"/>
          </p:cNvPicPr>
          <p:nvPr/>
        </p:nvPicPr>
        <p:blipFill>
          <a:blip r:embed="rId2"/>
          <a:stretch>
            <a:fillRect/>
          </a:stretch>
        </p:blipFill>
        <p:spPr>
          <a:xfrm>
            <a:off x="0" y="511122"/>
            <a:ext cx="9144000" cy="1090705"/>
          </a:xfrm>
          <a:prstGeom prst="rect">
            <a:avLst/>
          </a:prstGeom>
          <a:noFill/>
          <a:ln cap="flat">
            <a:noFill/>
          </a:ln>
        </p:spPr>
      </p:pic>
      <p:pic>
        <p:nvPicPr>
          <p:cNvPr id="4" name="Image 9">
            <a:extLst>
              <a:ext uri="{FF2B5EF4-FFF2-40B4-BE49-F238E27FC236}">
                <a16:creationId xmlns:a16="http://schemas.microsoft.com/office/drawing/2014/main" id="{FA3F9EBE-EF63-FC65-40AE-FD954633289E}"/>
              </a:ext>
            </a:extLst>
          </p:cNvPr>
          <p:cNvPicPr>
            <a:picLocks noChangeAspect="1"/>
          </p:cNvPicPr>
          <p:nvPr/>
        </p:nvPicPr>
        <p:blipFill>
          <a:blip r:embed="rId3"/>
          <a:stretch>
            <a:fillRect/>
          </a:stretch>
        </p:blipFill>
        <p:spPr>
          <a:xfrm>
            <a:off x="-6144" y="1656097"/>
            <a:ext cx="3461442" cy="3503807"/>
          </a:xfrm>
          <a:prstGeom prst="rect">
            <a:avLst/>
          </a:prstGeom>
          <a:noFill/>
          <a:ln cap="flat">
            <a:noFill/>
          </a:ln>
        </p:spPr>
      </p:pic>
    </p:spTree>
    <p:extLst>
      <p:ext uri="{BB962C8B-B14F-4D97-AF65-F5344CB8AC3E}">
        <p14:creationId xmlns:p14="http://schemas.microsoft.com/office/powerpoint/2010/main" val="25844694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5_Diapositive de titre">
    <p:bg>
      <p:bgPr>
        <a:solidFill>
          <a:srgbClr val="FFFFFF"/>
        </a:solidFill>
        <a:effectLst/>
      </p:bgPr>
    </p:bg>
    <p:spTree>
      <p:nvGrpSpPr>
        <p:cNvPr id="1" name=""/>
        <p:cNvGrpSpPr/>
        <p:nvPr/>
      </p:nvGrpSpPr>
      <p:grpSpPr>
        <a:xfrm>
          <a:off x="0" y="0"/>
          <a:ext cx="0" cy="0"/>
          <a:chOff x="0" y="0"/>
          <a:chExt cx="0" cy="0"/>
        </a:xfrm>
      </p:grpSpPr>
      <p:sp>
        <p:nvSpPr>
          <p:cNvPr id="2" name="Espace réservé de la date 2">
            <a:extLst>
              <a:ext uri="{FF2B5EF4-FFF2-40B4-BE49-F238E27FC236}">
                <a16:creationId xmlns:a16="http://schemas.microsoft.com/office/drawing/2014/main" id="{2C294120-797D-E312-744B-B3AA5ABC7029}"/>
              </a:ext>
            </a:extLst>
          </p:cNvPr>
          <p:cNvSpPr txBox="1">
            <a:spLocks noGrp="1"/>
          </p:cNvSpPr>
          <p:nvPr>
            <p:ph type="dt" sz="half" idx="7"/>
          </p:nvPr>
        </p:nvSpPr>
        <p:spPr/>
        <p:txBody>
          <a:bodyPr/>
          <a:lstStyle>
            <a:lvl1pPr>
              <a:defRPr/>
            </a:lvl1pPr>
          </a:lstStyle>
          <a:p>
            <a:pPr lvl="0"/>
            <a:fld id="{991EC2FB-A4FC-40B3-A75E-18BA29095956}" type="datetime1">
              <a:rPr lang="fr-FR"/>
              <a:pPr lvl="0"/>
              <a:t>07/10/2026</a:t>
            </a:fld>
            <a:endParaRPr lang="fr-FR"/>
          </a:p>
        </p:txBody>
      </p:sp>
      <p:sp>
        <p:nvSpPr>
          <p:cNvPr id="3" name="Footer Placeholder 5">
            <a:extLst>
              <a:ext uri="{FF2B5EF4-FFF2-40B4-BE49-F238E27FC236}">
                <a16:creationId xmlns:a16="http://schemas.microsoft.com/office/drawing/2014/main" id="{3D7F1008-43C9-4F5B-C0BA-8B58F347032C}"/>
              </a:ext>
            </a:extLst>
          </p:cNvPr>
          <p:cNvSpPr txBox="1">
            <a:spLocks noGrp="1"/>
          </p:cNvSpPr>
          <p:nvPr>
            <p:ph type="ftr" sz="quarter" idx="9"/>
          </p:nvPr>
        </p:nvSpPr>
        <p:spPr/>
        <p:txBody>
          <a:bodyPr/>
          <a:lstStyle>
            <a:lvl1pPr>
              <a:defRPr/>
            </a:lvl1pPr>
          </a:lstStyle>
          <a:p>
            <a:pPr lvl="0"/>
            <a:r>
              <a:rPr lang="fr-FR"/>
              <a:t>INSERM ASSISTANT</a:t>
            </a:r>
          </a:p>
        </p:txBody>
      </p:sp>
      <p:sp>
        <p:nvSpPr>
          <p:cNvPr id="4" name="Text Placeholder 2">
            <a:extLst>
              <a:ext uri="{FF2B5EF4-FFF2-40B4-BE49-F238E27FC236}">
                <a16:creationId xmlns:a16="http://schemas.microsoft.com/office/drawing/2014/main" id="{E8456A18-3E22-C4DC-B22F-1A2A87C85F6F}"/>
              </a:ext>
            </a:extLst>
          </p:cNvPr>
          <p:cNvSpPr txBox="1">
            <a:spLocks noGrp="1"/>
          </p:cNvSpPr>
          <p:nvPr>
            <p:ph idx="4294967295"/>
          </p:nvPr>
        </p:nvSpPr>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	</a:t>
            </a:r>
          </a:p>
        </p:txBody>
      </p:sp>
    </p:spTree>
    <p:extLst>
      <p:ext uri="{BB962C8B-B14F-4D97-AF65-F5344CB8AC3E}">
        <p14:creationId xmlns:p14="http://schemas.microsoft.com/office/powerpoint/2010/main" val="17342984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0_Disposition personnalisée">
    <p:spTree>
      <p:nvGrpSpPr>
        <p:cNvPr id="1" name=""/>
        <p:cNvGrpSpPr/>
        <p:nvPr/>
      </p:nvGrpSpPr>
      <p:grpSpPr>
        <a:xfrm>
          <a:off x="0" y="0"/>
          <a:ext cx="0" cy="0"/>
          <a:chOff x="0" y="0"/>
          <a:chExt cx="0" cy="0"/>
        </a:xfrm>
      </p:grpSpPr>
      <p:sp>
        <p:nvSpPr>
          <p:cNvPr id="2" name="Espace réservé de la date 2">
            <a:extLst>
              <a:ext uri="{FF2B5EF4-FFF2-40B4-BE49-F238E27FC236}">
                <a16:creationId xmlns:a16="http://schemas.microsoft.com/office/drawing/2014/main" id="{892E6E23-F467-86B2-7A91-33217CC7BE87}"/>
              </a:ext>
            </a:extLst>
          </p:cNvPr>
          <p:cNvSpPr txBox="1">
            <a:spLocks noGrp="1"/>
          </p:cNvSpPr>
          <p:nvPr>
            <p:ph type="dt" sz="half" idx="7"/>
          </p:nvPr>
        </p:nvSpPr>
        <p:spPr/>
        <p:txBody>
          <a:bodyPr/>
          <a:lstStyle>
            <a:lvl1pPr>
              <a:defRPr>
                <a:solidFill>
                  <a:srgbClr val="FFFFFF"/>
                </a:solidFill>
              </a:defRPr>
            </a:lvl1pPr>
          </a:lstStyle>
          <a:p>
            <a:pPr lvl="0"/>
            <a:fld id="{410FA1C0-A8ED-466B-BF8F-C04F189E247F}" type="datetime1">
              <a:rPr lang="fr-FR"/>
              <a:pPr lvl="0"/>
              <a:t>07/10/2026</a:t>
            </a:fld>
            <a:endParaRPr lang="fr-FR"/>
          </a:p>
        </p:txBody>
      </p:sp>
      <p:sp>
        <p:nvSpPr>
          <p:cNvPr id="3" name="Footer Placeholder 5">
            <a:extLst>
              <a:ext uri="{FF2B5EF4-FFF2-40B4-BE49-F238E27FC236}">
                <a16:creationId xmlns:a16="http://schemas.microsoft.com/office/drawing/2014/main" id="{9D0178A5-4AB8-39EC-93E9-73ADE4A70B83}"/>
              </a:ext>
            </a:extLst>
          </p:cNvPr>
          <p:cNvSpPr txBox="1">
            <a:spLocks noGrp="1"/>
          </p:cNvSpPr>
          <p:nvPr>
            <p:ph type="ftr" sz="quarter" idx="9"/>
          </p:nvPr>
        </p:nvSpPr>
        <p:spPr/>
        <p:txBody>
          <a:bodyPr/>
          <a:lstStyle>
            <a:lvl1pPr>
              <a:defRPr>
                <a:solidFill>
                  <a:srgbClr val="FFFFFF"/>
                </a:solidFill>
              </a:defRPr>
            </a:lvl1pPr>
          </a:lstStyle>
          <a:p>
            <a:pPr lvl="0"/>
            <a:r>
              <a:rPr lang="fr-FR"/>
              <a:t>INSERM ASSISTANT</a:t>
            </a:r>
          </a:p>
        </p:txBody>
      </p:sp>
      <p:sp>
        <p:nvSpPr>
          <p:cNvPr id="4" name="Espace réservé du texte 3">
            <a:extLst>
              <a:ext uri="{FF2B5EF4-FFF2-40B4-BE49-F238E27FC236}">
                <a16:creationId xmlns:a16="http://schemas.microsoft.com/office/drawing/2014/main" id="{E147B930-9B71-258B-A71F-01B09CAB606F}"/>
              </a:ext>
            </a:extLst>
          </p:cNvPr>
          <p:cNvSpPr txBox="1">
            <a:spLocks noGrp="1"/>
          </p:cNvSpPr>
          <p:nvPr>
            <p:ph type="body" idx="4294967295"/>
          </p:nvPr>
        </p:nvSpPr>
        <p:spPr>
          <a:xfrm>
            <a:off x="799203" y="990002"/>
            <a:ext cx="7560003" cy="3692612"/>
          </a:xfrm>
        </p:spPr>
        <p:txBody>
          <a:bodyPr/>
          <a:lstStyle>
            <a:lvl1pPr marL="0" indent="0">
              <a:spcBef>
                <a:spcPts val="1200"/>
              </a:spcBef>
              <a:buNone/>
              <a:defRPr sz="1800" b="1">
                <a:solidFill>
                  <a:srgbClr val="424242"/>
                </a:solidFill>
              </a:defRPr>
            </a:lvl1pPr>
          </a:lstStyle>
          <a:p>
            <a:pPr lvl="0"/>
            <a:r>
              <a:rPr lang="fr-FR"/>
              <a:t> Cliquez pour modifier les styles du texte du masque</a:t>
            </a:r>
          </a:p>
        </p:txBody>
      </p:sp>
    </p:spTree>
    <p:extLst>
      <p:ext uri="{BB962C8B-B14F-4D97-AF65-F5344CB8AC3E}">
        <p14:creationId xmlns:p14="http://schemas.microsoft.com/office/powerpoint/2010/main" val="3819110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image" Target="../media/image4.png"/><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theme" Target="../theme/theme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73CCD09E-AAA8-9BBC-7F1D-C5507CB57A36}"/>
              </a:ext>
            </a:extLst>
          </p:cNvPr>
          <p:cNvSpPr txBox="1">
            <a:spLocks noGrp="1"/>
          </p:cNvSpPr>
          <p:nvPr>
            <p:ph type="body" idx="1"/>
          </p:nvPr>
        </p:nvSpPr>
        <p:spPr>
          <a:xfrm>
            <a:off x="628650" y="1123953"/>
            <a:ext cx="7886700" cy="3162296"/>
          </a:xfrm>
          <a:prstGeom prst="rect">
            <a:avLst/>
          </a:prstGeom>
          <a:noFill/>
          <a:ln>
            <a:noFill/>
          </a:ln>
        </p:spPr>
        <p:txBody>
          <a:bodyPr vert="horz" wrap="square" lIns="91440" tIns="45720" rIns="91440" bIns="45720" anchor="t" anchorCtr="0" compatLnSpc="1">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	</a:t>
            </a:r>
          </a:p>
        </p:txBody>
      </p:sp>
      <p:sp>
        <p:nvSpPr>
          <p:cNvPr id="3" name="Rectangle 13">
            <a:extLst>
              <a:ext uri="{FF2B5EF4-FFF2-40B4-BE49-F238E27FC236}">
                <a16:creationId xmlns:a16="http://schemas.microsoft.com/office/drawing/2014/main" id="{513C8D4E-3851-6585-B175-A24EB8529586}"/>
              </a:ext>
            </a:extLst>
          </p:cNvPr>
          <p:cNvSpPr/>
          <p:nvPr/>
        </p:nvSpPr>
        <p:spPr>
          <a:xfrm>
            <a:off x="0" y="4720169"/>
            <a:ext cx="9144000" cy="423330"/>
          </a:xfrm>
          <a:prstGeom prst="rect">
            <a:avLst/>
          </a:prstGeom>
          <a:solidFill>
            <a:srgbClr val="4E879B"/>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272F5D"/>
              </a:solidFill>
              <a:uFillTx/>
              <a:latin typeface="Arial"/>
            </a:endParaRPr>
          </a:p>
        </p:txBody>
      </p:sp>
      <p:sp>
        <p:nvSpPr>
          <p:cNvPr id="4" name="Espace réservé du numéro de diapositive 4">
            <a:extLst>
              <a:ext uri="{FF2B5EF4-FFF2-40B4-BE49-F238E27FC236}">
                <a16:creationId xmlns:a16="http://schemas.microsoft.com/office/drawing/2014/main" id="{19F6CD63-53BE-3D62-62F7-06CCDCDE4415}"/>
              </a:ext>
            </a:extLst>
          </p:cNvPr>
          <p:cNvSpPr txBox="1">
            <a:spLocks noGrp="1"/>
          </p:cNvSpPr>
          <p:nvPr>
            <p:ph type="sldNum" sz="quarter" idx="4"/>
          </p:nvPr>
        </p:nvSpPr>
        <p:spPr>
          <a:xfrm>
            <a:off x="8248692" y="4841720"/>
            <a:ext cx="617713" cy="215908"/>
          </a:xfrm>
          <a:prstGeom prst="rect">
            <a:avLst/>
          </a:prstGeom>
          <a:noFill/>
          <a:ln>
            <a:noFill/>
          </a:ln>
        </p:spPr>
        <p:txBody>
          <a:bodyPr vert="horz" wrap="square" lIns="91440" tIns="45720" rIns="0" bIns="45720" anchor="t" anchorCtr="0" compatLnSpc="1">
            <a:noAutofit/>
          </a:bodyPr>
          <a:lstStyle>
            <a:lvl1pPr marL="0" marR="0" lvl="0" indent="0" algn="r" defTabSz="914400" rtl="0" fontAlgn="auto" hangingPunct="1">
              <a:lnSpc>
                <a:spcPct val="100000"/>
              </a:lnSpc>
              <a:spcBef>
                <a:spcPts val="0"/>
              </a:spcBef>
              <a:spcAft>
                <a:spcPts val="0"/>
              </a:spcAft>
              <a:buNone/>
              <a:tabLst/>
              <a:defRPr lang="fr-FR" sz="900" b="0" i="0" u="none" strike="noStrike" kern="1200" cap="none" spc="0" baseline="0">
                <a:solidFill>
                  <a:srgbClr val="FFFFFF"/>
                </a:solidFill>
                <a:uFillTx/>
                <a:latin typeface="Arial"/>
                <a:ea typeface="Calibri" pitchFamily="34"/>
                <a:cs typeface="Calibri" pitchFamily="34"/>
              </a:defRPr>
            </a:lvl1pPr>
          </a:lstStyle>
          <a:p>
            <a:pPr lvl="0"/>
            <a:fld id="{625C81DB-B0B3-456A-B034-75E7C90DD7E4}" type="slidenum">
              <a:t>‹N°›</a:t>
            </a:fld>
            <a:endParaRPr lang="fr-FR"/>
          </a:p>
        </p:txBody>
      </p:sp>
      <p:sp>
        <p:nvSpPr>
          <p:cNvPr id="5" name="Espace réservé de la date 2">
            <a:extLst>
              <a:ext uri="{FF2B5EF4-FFF2-40B4-BE49-F238E27FC236}">
                <a16:creationId xmlns:a16="http://schemas.microsoft.com/office/drawing/2014/main" id="{9CE56D73-CBF1-57AA-6CD1-483EAFA87810}"/>
              </a:ext>
            </a:extLst>
          </p:cNvPr>
          <p:cNvSpPr txBox="1">
            <a:spLocks noGrp="1"/>
          </p:cNvSpPr>
          <p:nvPr>
            <p:ph type="dt" sz="half" idx="2"/>
          </p:nvPr>
        </p:nvSpPr>
        <p:spPr>
          <a:xfrm>
            <a:off x="7179466" y="4845835"/>
            <a:ext cx="1069226" cy="231096"/>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fr-FR" sz="900" b="0" i="0" u="none" strike="noStrike" kern="1200" cap="none" spc="0" baseline="0">
                <a:solidFill>
                  <a:srgbClr val="FFFFFF"/>
                </a:solidFill>
                <a:uFillTx/>
                <a:latin typeface="Arial"/>
                <a:ea typeface="Calibri" pitchFamily="34"/>
                <a:cs typeface="Calibri" pitchFamily="34"/>
              </a:defRPr>
            </a:lvl1pPr>
          </a:lstStyle>
          <a:p>
            <a:pPr lvl="0"/>
            <a:fld id="{D6A36056-7443-486B-8D97-98E8CD6DB2A6}" type="datetime1">
              <a:rPr lang="fr-FR"/>
              <a:pPr lvl="0"/>
              <a:t>07/10/2026</a:t>
            </a:fld>
            <a:endParaRPr lang="fr-FR"/>
          </a:p>
        </p:txBody>
      </p:sp>
      <p:sp>
        <p:nvSpPr>
          <p:cNvPr id="6" name="Footer Placeholder 5">
            <a:extLst>
              <a:ext uri="{FF2B5EF4-FFF2-40B4-BE49-F238E27FC236}">
                <a16:creationId xmlns:a16="http://schemas.microsoft.com/office/drawing/2014/main" id="{2D80016D-F2CC-1ECE-79AC-B53C1BC11806}"/>
              </a:ext>
            </a:extLst>
          </p:cNvPr>
          <p:cNvSpPr txBox="1">
            <a:spLocks noGrp="1"/>
          </p:cNvSpPr>
          <p:nvPr>
            <p:ph type="ftr" sz="quarter" idx="3"/>
          </p:nvPr>
        </p:nvSpPr>
        <p:spPr>
          <a:xfrm>
            <a:off x="169099" y="4842927"/>
            <a:ext cx="3568327" cy="252429"/>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fr-FR" sz="1000" b="0" i="0" u="none" strike="noStrike" kern="1200" cap="none" spc="0" baseline="0">
                <a:solidFill>
                  <a:srgbClr val="FFFFFF"/>
                </a:solidFill>
                <a:uFillTx/>
                <a:latin typeface="Arial"/>
                <a:ea typeface="Calibri" pitchFamily="34"/>
                <a:cs typeface="Calibri" pitchFamily="34"/>
              </a:defRPr>
            </a:lvl1pPr>
          </a:lstStyle>
          <a:p>
            <a:pPr lvl="0"/>
            <a:r>
              <a:rPr lang="fr-FR" dirty="0"/>
              <a:t>INSERM ASSISTANT</a:t>
            </a:r>
          </a:p>
        </p:txBody>
      </p:sp>
      <p:pic>
        <p:nvPicPr>
          <p:cNvPr id="7" name="Image 8">
            <a:extLst>
              <a:ext uri="{FF2B5EF4-FFF2-40B4-BE49-F238E27FC236}">
                <a16:creationId xmlns:a16="http://schemas.microsoft.com/office/drawing/2014/main" id="{829DD572-8C62-1262-5F0E-8437287E6E14}"/>
              </a:ext>
            </a:extLst>
          </p:cNvPr>
          <p:cNvPicPr>
            <a:picLocks noChangeAspect="1"/>
          </p:cNvPicPr>
          <p:nvPr/>
        </p:nvPicPr>
        <p:blipFill>
          <a:blip r:embed="rId8"/>
          <a:stretch>
            <a:fillRect/>
          </a:stretch>
        </p:blipFill>
        <p:spPr>
          <a:xfrm>
            <a:off x="3980511" y="4845030"/>
            <a:ext cx="1318509" cy="254395"/>
          </a:xfrm>
          <a:prstGeom prst="rect">
            <a:avLst/>
          </a:prstGeom>
          <a:noFill/>
          <a:ln cap="flat">
            <a:noFill/>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61"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0" marR="0" lvl="0" indent="-228590" algn="l" defTabSz="914372" rtl="0" fontAlgn="auto" hangingPunct="1">
        <a:lnSpc>
          <a:spcPct val="90000"/>
        </a:lnSpc>
        <a:spcBef>
          <a:spcPts val="1000"/>
        </a:spcBef>
        <a:spcAft>
          <a:spcPts val="0"/>
        </a:spcAft>
        <a:buClr>
          <a:srgbClr val="FF2615"/>
        </a:buClr>
        <a:buSzPct val="100000"/>
        <a:buFont typeface="Arial" pitchFamily="34"/>
        <a:buChar char="•"/>
        <a:tabLst/>
        <a:defRPr lang="fr-FR" sz="2000" b="0" i="0" u="none" strike="noStrike" kern="1200" cap="none" spc="0" baseline="0">
          <a:solidFill>
            <a:srgbClr val="000000"/>
          </a:solidFill>
          <a:uFillTx/>
          <a:latin typeface="Arial"/>
        </a:defRPr>
      </a:lvl1pPr>
      <a:lvl2pPr marL="446090" marR="0" lvl="1" indent="-223835" algn="l" defTabSz="914372" rtl="0" fontAlgn="auto" hangingPunct="1">
        <a:lnSpc>
          <a:spcPct val="90000"/>
        </a:lnSpc>
        <a:spcBef>
          <a:spcPts val="500"/>
        </a:spcBef>
        <a:spcAft>
          <a:spcPts val="0"/>
        </a:spcAft>
        <a:buClr>
          <a:srgbClr val="FF2615"/>
        </a:buClr>
        <a:buSzPct val="100000"/>
        <a:buFont typeface="Arial" pitchFamily="34"/>
        <a:buChar char="•"/>
        <a:tabLst/>
        <a:defRPr lang="fr-FR" sz="1600" b="0" i="0" u="none" strike="noStrike" kern="1200" cap="none" spc="0" baseline="0">
          <a:solidFill>
            <a:srgbClr val="000000"/>
          </a:solidFill>
          <a:uFillTx/>
          <a:latin typeface="Arial"/>
        </a:defRPr>
      </a:lvl2pPr>
      <a:lvl3pPr marL="622304" marR="0" lvl="2" indent="-176214" algn="l" defTabSz="914372" rtl="0" fontAlgn="auto" hangingPunct="1">
        <a:lnSpc>
          <a:spcPct val="90000"/>
        </a:lnSpc>
        <a:spcBef>
          <a:spcPts val="500"/>
        </a:spcBef>
        <a:spcAft>
          <a:spcPts val="0"/>
        </a:spcAft>
        <a:buClr>
          <a:srgbClr val="FF2615"/>
        </a:buClr>
        <a:buSzPct val="100000"/>
        <a:buFont typeface="AppleSymbols"/>
        <a:buChar char="⎼"/>
        <a:tabLst/>
        <a:defRPr lang="fr-FR" sz="1200" b="0" i="0" u="none" strike="noStrike" kern="1200" cap="none" spc="0" baseline="0">
          <a:solidFill>
            <a:srgbClr val="000000"/>
          </a:solidFill>
          <a:uFillTx/>
          <a:latin typeface="Arial"/>
        </a:defRPr>
      </a:lvl3pPr>
      <a:lvl4pPr marL="800100" marR="0" lvl="3" indent="-177795" algn="l" defTabSz="914372" rtl="0" fontAlgn="auto" hangingPunct="1">
        <a:lnSpc>
          <a:spcPct val="90000"/>
        </a:lnSpc>
        <a:spcBef>
          <a:spcPts val="500"/>
        </a:spcBef>
        <a:spcAft>
          <a:spcPts val="0"/>
        </a:spcAft>
        <a:buClr>
          <a:srgbClr val="FF2615"/>
        </a:buClr>
        <a:buSzPct val="100000"/>
        <a:buFont typeface="AppleSymbols"/>
        <a:buChar char="⎼"/>
        <a:tabLst/>
        <a:defRPr lang="fr-FR" sz="1050" b="0" i="1" u="none" strike="noStrike" kern="1200" cap="none" spc="0" baseline="0">
          <a:solidFill>
            <a:srgbClr val="000000"/>
          </a:solidFill>
          <a:uFillTx/>
          <a:latin typeface="Arial"/>
          <a:ea typeface="Times New Roman"/>
          <a:cs typeface="Times New Roman"/>
        </a:defRPr>
      </a:lvl4pPr>
      <a:lvl5pPr marL="6345" marR="0" lvl="4" indent="0" algn="l" defTabSz="914372" rtl="0" fontAlgn="auto" hangingPunct="1">
        <a:lnSpc>
          <a:spcPct val="100000"/>
        </a:lnSpc>
        <a:spcBef>
          <a:spcPts val="500"/>
        </a:spcBef>
        <a:spcAft>
          <a:spcPts val="0"/>
        </a:spcAft>
        <a:buNone/>
        <a:tabLst/>
        <a:defRPr lang="fr-FR" sz="1050" b="0" i="1" u="none" strike="noStrike" kern="1200" cap="none" spc="0" baseline="0">
          <a:solidFill>
            <a:srgbClr val="17406D"/>
          </a:solidFill>
          <a:uFillTx/>
          <a:latin typeface="Times New Roman"/>
          <a:ea typeface="Times New Roman"/>
          <a:cs typeface="Times New Roman"/>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BDE04B01-E7B4-B7C0-A2D8-B43767EF1200}"/>
              </a:ext>
            </a:extLst>
          </p:cNvPr>
          <p:cNvSpPr txBox="1">
            <a:spLocks noGrp="1"/>
          </p:cNvSpPr>
          <p:nvPr>
            <p:ph type="body" idx="1"/>
          </p:nvPr>
        </p:nvSpPr>
        <p:spPr>
          <a:xfrm>
            <a:off x="628650" y="1123953"/>
            <a:ext cx="7886700" cy="3162296"/>
          </a:xfrm>
          <a:prstGeom prst="rect">
            <a:avLst/>
          </a:prstGeom>
          <a:noFill/>
          <a:ln>
            <a:noFill/>
          </a:ln>
        </p:spPr>
        <p:txBody>
          <a:bodyPr vert="horz" wrap="square" lIns="91440" tIns="45720" rIns="91440" bIns="45720" anchor="t" anchorCtr="0" compatLnSpc="1">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	</a:t>
            </a:r>
          </a:p>
        </p:txBody>
      </p:sp>
      <p:sp>
        <p:nvSpPr>
          <p:cNvPr id="3" name="Rectangle 13">
            <a:extLst>
              <a:ext uri="{FF2B5EF4-FFF2-40B4-BE49-F238E27FC236}">
                <a16:creationId xmlns:a16="http://schemas.microsoft.com/office/drawing/2014/main" id="{2AE97FE2-960A-C67B-867C-8FA58C5AECF3}"/>
              </a:ext>
            </a:extLst>
          </p:cNvPr>
          <p:cNvSpPr/>
          <p:nvPr/>
        </p:nvSpPr>
        <p:spPr>
          <a:xfrm>
            <a:off x="0" y="4720169"/>
            <a:ext cx="9144000" cy="423330"/>
          </a:xfrm>
          <a:prstGeom prst="rect">
            <a:avLst/>
          </a:prstGeom>
          <a:solidFill>
            <a:srgbClr val="C3EBEE"/>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272F5D"/>
              </a:solidFill>
              <a:uFillTx/>
              <a:latin typeface="Arial"/>
            </a:endParaRPr>
          </a:p>
        </p:txBody>
      </p:sp>
      <p:sp>
        <p:nvSpPr>
          <p:cNvPr id="4" name="Espace réservé du numéro de diapositive 4">
            <a:extLst>
              <a:ext uri="{FF2B5EF4-FFF2-40B4-BE49-F238E27FC236}">
                <a16:creationId xmlns:a16="http://schemas.microsoft.com/office/drawing/2014/main" id="{7150D025-3009-5B55-0412-8A2863AABE26}"/>
              </a:ext>
            </a:extLst>
          </p:cNvPr>
          <p:cNvSpPr txBox="1">
            <a:spLocks noGrp="1"/>
          </p:cNvSpPr>
          <p:nvPr>
            <p:ph type="sldNum" sz="quarter" idx="4"/>
          </p:nvPr>
        </p:nvSpPr>
        <p:spPr>
          <a:xfrm>
            <a:off x="8248692" y="4841720"/>
            <a:ext cx="617713" cy="215908"/>
          </a:xfrm>
          <a:prstGeom prst="rect">
            <a:avLst/>
          </a:prstGeom>
          <a:noFill/>
          <a:ln>
            <a:noFill/>
          </a:ln>
        </p:spPr>
        <p:txBody>
          <a:bodyPr vert="horz" wrap="square" lIns="91440" tIns="45720" rIns="0" bIns="45720" anchor="t" anchorCtr="0" compatLnSpc="1">
            <a:noAutofit/>
          </a:bodyPr>
          <a:lstStyle>
            <a:lvl1pPr marL="0" marR="0" lvl="0" indent="0" algn="r" defTabSz="914400" rtl="0" fontAlgn="auto" hangingPunct="1">
              <a:lnSpc>
                <a:spcPct val="100000"/>
              </a:lnSpc>
              <a:spcBef>
                <a:spcPts val="0"/>
              </a:spcBef>
              <a:spcAft>
                <a:spcPts val="0"/>
              </a:spcAft>
              <a:buNone/>
              <a:tabLst/>
              <a:defRPr lang="fr-FR" sz="900" b="0" i="0" u="none" strike="noStrike" kern="1200" cap="none" spc="0" baseline="0">
                <a:solidFill>
                  <a:srgbClr val="000000"/>
                </a:solidFill>
                <a:uFillTx/>
                <a:latin typeface="Arial"/>
                <a:ea typeface="Calibri" pitchFamily="34"/>
                <a:cs typeface="Calibri" pitchFamily="34"/>
              </a:defRPr>
            </a:lvl1pPr>
          </a:lstStyle>
          <a:p>
            <a:pPr lvl="0"/>
            <a:fld id="{B7F4E3EE-2674-40D8-A408-2DE9445F470B}" type="slidenum">
              <a:t>‹N°›</a:t>
            </a:fld>
            <a:endParaRPr lang="fr-FR"/>
          </a:p>
        </p:txBody>
      </p:sp>
      <p:sp>
        <p:nvSpPr>
          <p:cNvPr id="5" name="Espace réservé de la date 2">
            <a:extLst>
              <a:ext uri="{FF2B5EF4-FFF2-40B4-BE49-F238E27FC236}">
                <a16:creationId xmlns:a16="http://schemas.microsoft.com/office/drawing/2014/main" id="{72A060EE-0246-4086-2A7F-BBCBD010DB47}"/>
              </a:ext>
            </a:extLst>
          </p:cNvPr>
          <p:cNvSpPr txBox="1">
            <a:spLocks noGrp="1"/>
          </p:cNvSpPr>
          <p:nvPr>
            <p:ph type="dt" sz="half" idx="2"/>
          </p:nvPr>
        </p:nvSpPr>
        <p:spPr>
          <a:xfrm>
            <a:off x="7179466" y="4845835"/>
            <a:ext cx="1069226" cy="231096"/>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fr-FR" sz="900" b="0" i="0" u="none" strike="noStrike" kern="1200" cap="none" spc="0" baseline="0">
                <a:solidFill>
                  <a:srgbClr val="000000"/>
                </a:solidFill>
                <a:uFillTx/>
                <a:latin typeface="Arial"/>
                <a:ea typeface="Calibri" pitchFamily="34"/>
                <a:cs typeface="Calibri" pitchFamily="34"/>
              </a:defRPr>
            </a:lvl1pPr>
          </a:lstStyle>
          <a:p>
            <a:pPr lvl="0"/>
            <a:fld id="{75BD5B6E-FD24-4DEB-9322-0BA064C93615}" type="datetime1">
              <a:rPr lang="fr-FR"/>
              <a:pPr lvl="0"/>
              <a:t>07/10/2026</a:t>
            </a:fld>
            <a:endParaRPr lang="fr-FR"/>
          </a:p>
        </p:txBody>
      </p:sp>
      <p:sp>
        <p:nvSpPr>
          <p:cNvPr id="6" name="Footer Placeholder 5">
            <a:extLst>
              <a:ext uri="{FF2B5EF4-FFF2-40B4-BE49-F238E27FC236}">
                <a16:creationId xmlns:a16="http://schemas.microsoft.com/office/drawing/2014/main" id="{0B1C38E5-EDAD-4D3A-6A5E-256C24D93DC4}"/>
              </a:ext>
            </a:extLst>
          </p:cNvPr>
          <p:cNvSpPr txBox="1">
            <a:spLocks noGrp="1"/>
          </p:cNvSpPr>
          <p:nvPr>
            <p:ph type="ftr" sz="quarter" idx="3"/>
          </p:nvPr>
        </p:nvSpPr>
        <p:spPr>
          <a:xfrm>
            <a:off x="169099" y="4842927"/>
            <a:ext cx="3568327" cy="252429"/>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fr-FR" sz="1000" b="0" i="0" u="none" strike="noStrike" kern="1200" cap="none" spc="0" baseline="0">
                <a:solidFill>
                  <a:srgbClr val="000000"/>
                </a:solidFill>
                <a:uFillTx/>
                <a:latin typeface="Arial"/>
                <a:ea typeface="Calibri" pitchFamily="34"/>
                <a:cs typeface="Calibri" pitchFamily="34"/>
              </a:defRPr>
            </a:lvl1pPr>
          </a:lstStyle>
          <a:p>
            <a:pPr lvl="0"/>
            <a:r>
              <a:rPr lang="fr-FR" dirty="0"/>
              <a:t>INSERM ASSISTANT</a:t>
            </a:r>
          </a:p>
        </p:txBody>
      </p:sp>
      <p:pic>
        <p:nvPicPr>
          <p:cNvPr id="7" name="Image 9">
            <a:extLst>
              <a:ext uri="{FF2B5EF4-FFF2-40B4-BE49-F238E27FC236}">
                <a16:creationId xmlns:a16="http://schemas.microsoft.com/office/drawing/2014/main" id="{E4D2D07B-5896-F092-A5CC-B3C53E92296D}"/>
              </a:ext>
            </a:extLst>
          </p:cNvPr>
          <p:cNvPicPr>
            <a:picLocks noChangeAspect="1"/>
          </p:cNvPicPr>
          <p:nvPr/>
        </p:nvPicPr>
        <p:blipFill>
          <a:blip r:embed="rId7"/>
          <a:stretch>
            <a:fillRect/>
          </a:stretch>
        </p:blipFill>
        <p:spPr>
          <a:xfrm>
            <a:off x="3980511" y="4841190"/>
            <a:ext cx="1318509" cy="254395"/>
          </a:xfrm>
          <a:prstGeom prst="rect">
            <a:avLst/>
          </a:prstGeom>
          <a:noFill/>
          <a:ln cap="flat">
            <a:noFill/>
          </a:ln>
        </p:spPr>
      </p:pic>
    </p:spTree>
  </p:cSld>
  <p:clrMap bg1="lt1" tx1="dk1" bg2="lt2" tx2="dk2" accent1="accent1" accent2="accent2" accent3="accent3" accent4="accent4" accent5="accent5" accent6="accent6" hlink="hlink" folHlink="folHlink"/>
  <p:sldLayoutIdLst>
    <p:sldLayoutId id="2147483655" r:id="rId1"/>
    <p:sldLayoutId id="2147483656" r:id="rId2"/>
    <p:sldLayoutId id="2147483657" r:id="rId3"/>
    <p:sldLayoutId id="2147483658" r:id="rId4"/>
    <p:sldLayoutId id="2147483659"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0" marR="0" lvl="0" indent="-228590" algn="l" defTabSz="914372" rtl="0" fontAlgn="auto" hangingPunct="1">
        <a:lnSpc>
          <a:spcPct val="90000"/>
        </a:lnSpc>
        <a:spcBef>
          <a:spcPts val="1000"/>
        </a:spcBef>
        <a:spcAft>
          <a:spcPts val="0"/>
        </a:spcAft>
        <a:buClr>
          <a:srgbClr val="FF2615"/>
        </a:buClr>
        <a:buSzPct val="100000"/>
        <a:buFont typeface="Arial" pitchFamily="34"/>
        <a:buChar char="•"/>
        <a:tabLst/>
        <a:defRPr lang="fr-FR" sz="2000" b="0" i="0" u="none" strike="noStrike" kern="1200" cap="none" spc="0" baseline="0">
          <a:solidFill>
            <a:srgbClr val="000000"/>
          </a:solidFill>
          <a:uFillTx/>
          <a:latin typeface="Arial"/>
        </a:defRPr>
      </a:lvl1pPr>
      <a:lvl2pPr marL="446090" marR="0" lvl="1" indent="-223835" algn="l" defTabSz="914372" rtl="0" fontAlgn="auto" hangingPunct="1">
        <a:lnSpc>
          <a:spcPct val="90000"/>
        </a:lnSpc>
        <a:spcBef>
          <a:spcPts val="500"/>
        </a:spcBef>
        <a:spcAft>
          <a:spcPts val="0"/>
        </a:spcAft>
        <a:buClr>
          <a:srgbClr val="FF2615"/>
        </a:buClr>
        <a:buSzPct val="100000"/>
        <a:buFont typeface="Arial" pitchFamily="34"/>
        <a:buChar char="•"/>
        <a:tabLst/>
        <a:defRPr lang="fr-FR" sz="1600" b="0" i="0" u="none" strike="noStrike" kern="1200" cap="none" spc="0" baseline="0">
          <a:solidFill>
            <a:srgbClr val="000000"/>
          </a:solidFill>
          <a:uFillTx/>
          <a:latin typeface="Arial"/>
        </a:defRPr>
      </a:lvl2pPr>
      <a:lvl3pPr marL="622304" marR="0" lvl="2" indent="-176214" algn="l" defTabSz="914372" rtl="0" fontAlgn="auto" hangingPunct="1">
        <a:lnSpc>
          <a:spcPct val="90000"/>
        </a:lnSpc>
        <a:spcBef>
          <a:spcPts val="500"/>
        </a:spcBef>
        <a:spcAft>
          <a:spcPts val="0"/>
        </a:spcAft>
        <a:buClr>
          <a:srgbClr val="FF2615"/>
        </a:buClr>
        <a:buSzPct val="100000"/>
        <a:buFont typeface="AppleSymbols"/>
        <a:buChar char="⎼"/>
        <a:tabLst/>
        <a:defRPr lang="fr-FR" sz="1200" b="0" i="0" u="none" strike="noStrike" kern="1200" cap="none" spc="0" baseline="0">
          <a:solidFill>
            <a:srgbClr val="000000"/>
          </a:solidFill>
          <a:uFillTx/>
          <a:latin typeface="Arial"/>
        </a:defRPr>
      </a:lvl3pPr>
      <a:lvl4pPr marL="800100" marR="0" lvl="3" indent="-177795" algn="l" defTabSz="914372" rtl="0" fontAlgn="auto" hangingPunct="1">
        <a:lnSpc>
          <a:spcPct val="90000"/>
        </a:lnSpc>
        <a:spcBef>
          <a:spcPts val="500"/>
        </a:spcBef>
        <a:spcAft>
          <a:spcPts val="0"/>
        </a:spcAft>
        <a:buClr>
          <a:srgbClr val="FF2615"/>
        </a:buClr>
        <a:buSzPct val="100000"/>
        <a:buFont typeface="AppleSymbols"/>
        <a:buChar char="⎼"/>
        <a:tabLst/>
        <a:defRPr lang="fr-FR" sz="1050" b="0" i="1" u="none" strike="noStrike" kern="1200" cap="none" spc="0" baseline="0">
          <a:solidFill>
            <a:srgbClr val="000000"/>
          </a:solidFill>
          <a:uFillTx/>
          <a:latin typeface="Arial"/>
          <a:ea typeface="Times New Roman"/>
          <a:cs typeface="Times New Roman"/>
        </a:defRPr>
      </a:lvl4pPr>
      <a:lvl5pPr marL="6345" marR="0" lvl="4" indent="0" algn="l" defTabSz="914372" rtl="0" fontAlgn="auto" hangingPunct="1">
        <a:lnSpc>
          <a:spcPct val="100000"/>
        </a:lnSpc>
        <a:spcBef>
          <a:spcPts val="500"/>
        </a:spcBef>
        <a:spcAft>
          <a:spcPts val="0"/>
        </a:spcAft>
        <a:buNone/>
        <a:tabLst/>
        <a:defRPr lang="fr-FR" sz="1050" b="0" i="1" u="none" strike="noStrike" kern="1200" cap="none" spc="0" baseline="0">
          <a:solidFill>
            <a:srgbClr val="17406D"/>
          </a:solidFill>
          <a:uFillTx/>
          <a:latin typeface="Times New Roman"/>
          <a:ea typeface="Times New Roman"/>
          <a:cs typeface="Times New Roman"/>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svg"/><Relationship Id="rId7" Type="http://schemas.openxmlformats.org/officeDocument/2006/relationships/image" Target="../media/image16.svg"/><Relationship Id="rId2" Type="http://schemas.openxmlformats.org/officeDocument/2006/relationships/image" Target="../media/image11.svg"/><Relationship Id="rId1" Type="http://schemas.openxmlformats.org/officeDocument/2006/relationships/slideLayout" Target="../slideLayouts/slideLayout5.xml"/><Relationship Id="rId6" Type="http://schemas.openxmlformats.org/officeDocument/2006/relationships/image" Target="../media/image15.svg"/><Relationship Id="rId5" Type="http://schemas.openxmlformats.org/officeDocument/2006/relationships/image" Target="../media/image14.svg"/><Relationship Id="rId10" Type="http://schemas.openxmlformats.org/officeDocument/2006/relationships/image" Target="../media/image19.png"/><Relationship Id="rId4" Type="http://schemas.openxmlformats.org/officeDocument/2006/relationships/image" Target="../media/image13.svg"/><Relationship Id="rId9" Type="http://schemas.openxmlformats.org/officeDocument/2006/relationships/image" Target="../media/image18.sv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21.png"/><Relationship Id="rId5" Type="http://schemas.openxmlformats.org/officeDocument/2006/relationships/image" Target="../media/image200.png"/><Relationship Id="rId4" Type="http://schemas.openxmlformats.org/officeDocument/2006/relationships/slide" Target="slide26.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image" Target="../media/image24.png"/><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hyperlink" Target="https://promptotheque-dsfr-bebd50.gitlab-pages.din.developpement-durable.gouv.fr/" TargetMode="External"/><Relationship Id="rId2" Type="http://schemas.openxmlformats.org/officeDocument/2006/relationships/notesSlide" Target="../notesSlides/notesSlide7.xml"/><Relationship Id="rId1" Type="http://schemas.openxmlformats.org/officeDocument/2006/relationships/slideLayout" Target="../slideLayouts/slideLayout5.xml"/><Relationship Id="rId5" Type="http://schemas.openxmlformats.org/officeDocument/2006/relationships/hyperlink" Target="https://docs.numerique.gouv.fr/docs/f82c7548-f428-462a-ac8d-3bf7123f5971/" TargetMode="External"/><Relationship Id="rId4" Type="http://schemas.openxmlformats.org/officeDocument/2006/relationships/hyperlink" Target="https://promptotheque-dsfr-bebd50.gitlab-pages.din.developpement-durable.gouv.fr/prompts/"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 Id="rId9" Type="http://schemas.openxmlformats.org/officeDocument/2006/relationships/image" Target="../media/image31.png"/></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png"/><Relationship Id="rId7" Type="http://schemas.openxmlformats.org/officeDocument/2006/relationships/image" Target="../media/image36.svg"/><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24.xml.rels><?xml version="1.0" encoding="UTF-8" standalone="yes"?>
<Relationships xmlns="http://schemas.openxmlformats.org/package/2006/relationships"><Relationship Id="rId3" Type="http://schemas.openxmlformats.org/officeDocument/2006/relationships/hyperlink" Target="https://eformation.inserm.fr/course/view.php?id=126" TargetMode="External"/><Relationship Id="rId7" Type="http://schemas.openxmlformats.org/officeDocument/2006/relationships/image" Target="../media/image40.png"/><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5.xml"/><Relationship Id="rId4" Type="http://schemas.openxmlformats.org/officeDocument/2006/relationships/image" Target="../media/image41.png"/></Relationships>
</file>

<file path=ppt/slides/_rels/slide2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name="Slide376">
    <p:spTree>
      <p:nvGrpSpPr>
        <p:cNvPr id="1" name=""/>
        <p:cNvGrpSpPr/>
        <p:nvPr/>
      </p:nvGrpSpPr>
      <p:grpSpPr>
        <a:xfrm>
          <a:off x="0" y="0"/>
          <a:ext cx="0" cy="0"/>
          <a:chOff x="0" y="0"/>
          <a:chExt cx="0" cy="0"/>
        </a:xfrm>
      </p:grpSpPr>
      <p:pic>
        <p:nvPicPr>
          <p:cNvPr id="2" name="Image 12">
            <a:extLst>
              <a:ext uri="{FF2B5EF4-FFF2-40B4-BE49-F238E27FC236}">
                <a16:creationId xmlns:a16="http://schemas.microsoft.com/office/drawing/2014/main" id="{59A37B1E-638F-E617-27C9-CC6C30415C00}"/>
              </a:ext>
            </a:extLst>
          </p:cNvPr>
          <p:cNvPicPr>
            <a:picLocks noChangeAspect="1"/>
          </p:cNvPicPr>
          <p:nvPr/>
        </p:nvPicPr>
        <p:blipFill>
          <a:blip r:embed="rId2"/>
          <a:srcRect l="29511"/>
          <a:stretch>
            <a:fillRect/>
          </a:stretch>
        </p:blipFill>
        <p:spPr>
          <a:xfrm flipH="1">
            <a:off x="0" y="1715588"/>
            <a:ext cx="9144000" cy="3427911"/>
          </a:xfrm>
          <a:prstGeom prst="rect">
            <a:avLst/>
          </a:prstGeom>
          <a:noFill/>
          <a:ln cap="flat">
            <a:noFill/>
          </a:ln>
        </p:spPr>
      </p:pic>
      <p:sp>
        <p:nvSpPr>
          <p:cNvPr id="4" name="Espace réservé du texte 5">
            <a:extLst>
              <a:ext uri="{FF2B5EF4-FFF2-40B4-BE49-F238E27FC236}">
                <a16:creationId xmlns:a16="http://schemas.microsoft.com/office/drawing/2014/main" id="{044F698C-D510-68C1-AFFA-F9D604DAEB0B}"/>
              </a:ext>
            </a:extLst>
          </p:cNvPr>
          <p:cNvSpPr txBox="1">
            <a:spLocks noGrp="1" noRot="1" noMove="1" noResize="1" noEditPoints="1" noAdjustHandles="1" noChangeArrowheads="1" noChangeShapeType="1"/>
          </p:cNvSpPr>
          <p:nvPr>
            <p:ph type="body" idx="4294967295"/>
          </p:nvPr>
        </p:nvSpPr>
        <p:spPr>
          <a:xfrm>
            <a:off x="4572000" y="2493179"/>
            <a:ext cx="4264379" cy="2319609"/>
          </a:xfrm>
        </p:spPr>
        <p:txBody>
          <a:bodyPr wrap="square">
            <a:spAutoFit/>
          </a:bodyPr>
          <a:lstStyle/>
          <a:p>
            <a:pPr lvl="0">
              <a:buClr>
                <a:srgbClr val="FFFFFF"/>
              </a:buClr>
              <a:buFont typeface="Wingdings" pitchFamily="2"/>
              <a:buChar char="§"/>
            </a:pPr>
            <a:r>
              <a:rPr lang="fr-FR" sz="1200" b="1" dirty="0">
                <a:solidFill>
                  <a:srgbClr val="FFFFFF"/>
                </a:solidFill>
                <a:latin typeface="Arial" panose="020B0604020202020204" pitchFamily="34" charset="0"/>
                <a:cs typeface="Arial" panose="020B0604020202020204" pitchFamily="34" charset="0"/>
              </a:rPr>
              <a:t>Présentation du laboratoire d’Innovation du DSI</a:t>
            </a:r>
          </a:p>
          <a:p>
            <a:pPr lvl="0">
              <a:buClr>
                <a:srgbClr val="FFFFFF"/>
              </a:buClr>
              <a:buFont typeface="Wingdings" pitchFamily="2"/>
              <a:buChar char="§"/>
            </a:pPr>
            <a:r>
              <a:rPr lang="fr-FR" sz="1200" b="1" dirty="0">
                <a:solidFill>
                  <a:srgbClr val="FFFFFF"/>
                </a:solidFill>
                <a:latin typeface="Arial" panose="020B0604020202020204" pitchFamily="34" charset="0"/>
                <a:cs typeface="Arial" panose="020B0604020202020204" pitchFamily="34" charset="0"/>
              </a:rPr>
              <a:t>L’équipe IA du DSI</a:t>
            </a:r>
          </a:p>
          <a:p>
            <a:pPr lvl="0">
              <a:buClr>
                <a:srgbClr val="FFFFFF"/>
              </a:buClr>
              <a:buFont typeface="Wingdings" pitchFamily="2"/>
              <a:buChar char="§"/>
            </a:pPr>
            <a:r>
              <a:rPr lang="fr-FR" sz="1200" b="1" dirty="0">
                <a:solidFill>
                  <a:srgbClr val="FFFFFF"/>
                </a:solidFill>
                <a:latin typeface="Arial" panose="020B0604020202020204" pitchFamily="34" charset="0"/>
                <a:cs typeface="Arial" panose="020B0604020202020204" pitchFamily="34" charset="0"/>
              </a:rPr>
              <a:t>Quelques cas d’usage IA en cours</a:t>
            </a:r>
          </a:p>
          <a:p>
            <a:pPr lvl="0">
              <a:buClr>
                <a:srgbClr val="FFFFFF"/>
              </a:buClr>
              <a:buFont typeface="Wingdings" pitchFamily="2"/>
              <a:buChar char="§"/>
            </a:pPr>
            <a:r>
              <a:rPr lang="fr-FR" sz="1200" b="1" dirty="0">
                <a:solidFill>
                  <a:srgbClr val="FFFFFF"/>
                </a:solidFill>
                <a:latin typeface="Arial" panose="020B0604020202020204" pitchFamily="34" charset="0"/>
                <a:cs typeface="Arial" panose="020B0604020202020204" pitchFamily="34" charset="0"/>
              </a:rPr>
              <a:t>Les fonctionnalités d’</a:t>
            </a:r>
          </a:p>
          <a:p>
            <a:pPr lvl="0">
              <a:buClr>
                <a:srgbClr val="FFFFFF"/>
              </a:buClr>
              <a:buFont typeface="Wingdings" pitchFamily="2"/>
              <a:buChar char="§"/>
            </a:pPr>
            <a:r>
              <a:rPr lang="fr-FR" sz="1200" b="1" dirty="0">
                <a:solidFill>
                  <a:srgbClr val="FFFFFF"/>
                </a:solidFill>
                <a:latin typeface="Arial" panose="020B0604020202020204" pitchFamily="34" charset="0"/>
                <a:cs typeface="Arial" panose="020B0604020202020204" pitchFamily="34" charset="0"/>
              </a:rPr>
              <a:t>Quelques éléments de langage</a:t>
            </a:r>
          </a:p>
          <a:p>
            <a:pPr lvl="0">
              <a:buClr>
                <a:srgbClr val="FFFFFF"/>
              </a:buClr>
              <a:buFont typeface="Wingdings" pitchFamily="2"/>
              <a:buChar char="§"/>
            </a:pPr>
            <a:r>
              <a:rPr lang="fr-FR" sz="1200" b="1" dirty="0">
                <a:solidFill>
                  <a:srgbClr val="FFFFFF"/>
                </a:solidFill>
                <a:latin typeface="Arial" panose="020B0604020202020204" pitchFamily="34" charset="0"/>
                <a:cs typeface="Arial" panose="020B0604020202020204" pitchFamily="34" charset="0"/>
              </a:rPr>
              <a:t>Gouvernance et sécurité</a:t>
            </a:r>
          </a:p>
          <a:p>
            <a:pPr>
              <a:buClr>
                <a:srgbClr val="FFFFFF"/>
              </a:buClr>
              <a:buFont typeface="Wingdings" pitchFamily="2"/>
              <a:buChar char="§"/>
            </a:pPr>
            <a:r>
              <a:rPr lang="fr-FR" sz="1200" b="1" dirty="0">
                <a:solidFill>
                  <a:srgbClr val="FFFFFF"/>
                </a:solidFill>
                <a:latin typeface="Arial" panose="020B0604020202020204" pitchFamily="34" charset="0"/>
                <a:cs typeface="Arial" panose="020B0604020202020204" pitchFamily="34" charset="0"/>
              </a:rPr>
              <a:t>Démonstration du Chat</a:t>
            </a:r>
          </a:p>
          <a:p>
            <a:pPr>
              <a:buClr>
                <a:srgbClr val="FFFFFF"/>
              </a:buClr>
              <a:buFont typeface="Wingdings" pitchFamily="2"/>
              <a:buChar char="§"/>
            </a:pPr>
            <a:r>
              <a:rPr lang="fr-FR" sz="1200" b="1" dirty="0">
                <a:solidFill>
                  <a:srgbClr val="FFFFFF"/>
                </a:solidFill>
                <a:latin typeface="Arial" panose="020B0604020202020204" pitchFamily="34" charset="0"/>
                <a:cs typeface="Arial" panose="020B0604020202020204" pitchFamily="34" charset="0"/>
              </a:rPr>
              <a:t>Accompagnement et formations</a:t>
            </a:r>
          </a:p>
        </p:txBody>
      </p:sp>
      <p:sp>
        <p:nvSpPr>
          <p:cNvPr id="8" name="Espace réservé de la date 1">
            <a:extLst>
              <a:ext uri="{FF2B5EF4-FFF2-40B4-BE49-F238E27FC236}">
                <a16:creationId xmlns:a16="http://schemas.microsoft.com/office/drawing/2014/main" id="{98C74BB9-15FD-94F1-FAE4-9A58AB760E02}"/>
              </a:ext>
            </a:extLst>
          </p:cNvPr>
          <p:cNvSpPr txBox="1">
            <a:spLocks noGrp="1" noRot="1" noMove="1" noResize="1" noEditPoints="1" noAdjustHandles="1" noChangeArrowheads="1" noChangeShapeType="1"/>
          </p:cNvSpPr>
          <p:nvPr/>
        </p:nvSpPr>
        <p:spPr>
          <a:xfrm>
            <a:off x="7256130" y="4862595"/>
            <a:ext cx="1069226" cy="231096"/>
          </a:xfrm>
          <a:prstGeom prst="rect">
            <a:avLst/>
          </a:prstGeom>
          <a:noFill/>
          <a:ln cap="flat">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B3FD5FEA-D88D-4966-ABDC-C5AF953CC51A}" type="datetime1">
              <a:rPr lang="fr-FR" sz="900" b="0" i="0" u="none" strike="noStrike" kern="1200" cap="none" spc="0" baseline="0">
                <a:solidFill>
                  <a:srgbClr val="FFFFFF"/>
                </a:solidFill>
                <a:uFillTx/>
                <a:latin typeface="Arial"/>
                <a:ea typeface="Calibri" pitchFamily="34"/>
                <a:cs typeface="Calibri" pitchFamily="34"/>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07/10/2026</a:t>
            </a:fld>
            <a:endParaRPr lang="fr-FR" sz="900" b="0" i="0" u="none" strike="noStrike" kern="1200" cap="none" spc="0" baseline="0" dirty="0">
              <a:solidFill>
                <a:srgbClr val="FFFFFF"/>
              </a:solidFill>
              <a:uFillTx/>
              <a:latin typeface="Arial"/>
              <a:ea typeface="Calibri" pitchFamily="34"/>
              <a:cs typeface="Calibri" pitchFamily="34"/>
            </a:endParaRPr>
          </a:p>
        </p:txBody>
      </p:sp>
      <p:sp>
        <p:nvSpPr>
          <p:cNvPr id="9" name="Espace réservé du numéro de diapositive 6">
            <a:extLst>
              <a:ext uri="{FF2B5EF4-FFF2-40B4-BE49-F238E27FC236}">
                <a16:creationId xmlns:a16="http://schemas.microsoft.com/office/drawing/2014/main" id="{3543644B-481C-7A2B-2D35-38D92916537C}"/>
              </a:ext>
            </a:extLst>
          </p:cNvPr>
          <p:cNvSpPr txBox="1"/>
          <p:nvPr/>
        </p:nvSpPr>
        <p:spPr>
          <a:xfrm>
            <a:off x="8226670" y="4870189"/>
            <a:ext cx="617713" cy="215908"/>
          </a:xfrm>
          <a:prstGeom prst="rect">
            <a:avLst/>
          </a:prstGeom>
          <a:noFill/>
          <a:ln cap="flat">
            <a:noFill/>
          </a:ln>
        </p:spPr>
        <p:txBody>
          <a:bodyPr vert="horz" wrap="square" lIns="91440" tIns="45720" rIns="0" bIns="45720"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EE3C8F17-24F9-44B6-A01D-2A3940571D7C}" type="slidenum">
              <a:rPr lang="fr-FR" sz="900" b="0" i="0" u="none" strike="noStrike" kern="1200" cap="none" spc="0" baseline="0">
                <a:solidFill>
                  <a:srgbClr val="FFFFFF"/>
                </a:solidFill>
                <a:uFillTx/>
                <a:latin typeface="Arial"/>
                <a:ea typeface="Calibri" pitchFamily="34"/>
                <a:cs typeface="Calibri" pitchFamily="34"/>
              </a:rPr>
              <a:t>1</a:t>
            </a:fld>
            <a:endParaRPr lang="fr-FR" sz="900" b="0" i="0" u="none" strike="noStrike" kern="1200" cap="none" spc="0" baseline="0">
              <a:solidFill>
                <a:srgbClr val="FFFFFF"/>
              </a:solidFill>
              <a:uFillTx/>
              <a:latin typeface="Arial"/>
              <a:ea typeface="Calibri" pitchFamily="34"/>
              <a:cs typeface="Calibri" pitchFamily="34"/>
            </a:endParaRPr>
          </a:p>
        </p:txBody>
      </p:sp>
      <p:sp>
        <p:nvSpPr>
          <p:cNvPr id="3" name="ZoneTexte 2">
            <a:extLst>
              <a:ext uri="{FF2B5EF4-FFF2-40B4-BE49-F238E27FC236}">
                <a16:creationId xmlns:a16="http://schemas.microsoft.com/office/drawing/2014/main" id="{D5B0CB70-C115-FFAC-061A-08D104F79411}"/>
              </a:ext>
            </a:extLst>
          </p:cNvPr>
          <p:cNvSpPr txBox="1"/>
          <p:nvPr/>
        </p:nvSpPr>
        <p:spPr>
          <a:xfrm>
            <a:off x="3135086" y="1193074"/>
            <a:ext cx="184731" cy="369332"/>
          </a:xfrm>
          <a:prstGeom prst="rect">
            <a:avLst/>
          </a:prstGeom>
          <a:noFill/>
        </p:spPr>
        <p:txBody>
          <a:bodyPr wrap="none" rtlCol="0">
            <a:spAutoFit/>
          </a:bodyPr>
          <a:lstStyle/>
          <a:p>
            <a:endParaRPr lang="fr-FR" dirty="0"/>
          </a:p>
        </p:txBody>
      </p:sp>
      <p:pic>
        <p:nvPicPr>
          <p:cNvPr id="7" name="Image 6">
            <a:extLst>
              <a:ext uri="{FF2B5EF4-FFF2-40B4-BE49-F238E27FC236}">
                <a16:creationId xmlns:a16="http://schemas.microsoft.com/office/drawing/2014/main" id="{896236DA-A9C0-1064-B1C9-11974C1176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1855139"/>
            <a:ext cx="3505199" cy="498489"/>
          </a:xfrm>
          <a:prstGeom prst="rect">
            <a:avLst/>
          </a:prstGeom>
        </p:spPr>
      </p:pic>
      <p:pic>
        <p:nvPicPr>
          <p:cNvPr id="12" name="Image 11">
            <a:extLst>
              <a:ext uri="{FF2B5EF4-FFF2-40B4-BE49-F238E27FC236}">
                <a16:creationId xmlns:a16="http://schemas.microsoft.com/office/drawing/2014/main" id="{A4F12F1C-A12A-0A04-5FF6-AD2816E33C12}"/>
              </a:ext>
            </a:extLst>
          </p:cNvPr>
          <p:cNvPicPr>
            <a:picLocks noChangeAspect="1"/>
          </p:cNvPicPr>
          <p:nvPr/>
        </p:nvPicPr>
        <p:blipFill>
          <a:blip r:embed="rId3">
            <a:extLst>
              <a:ext uri="{28A0092B-C50C-407E-A947-70E740481C1C}">
                <a14:useLocalDpi xmlns:a14="http://schemas.microsoft.com/office/drawing/2010/main" val="0"/>
              </a:ext>
            </a:extLst>
          </a:blip>
          <a:srcRect l="30136" t="-3846"/>
          <a:stretch>
            <a:fillRect/>
          </a:stretch>
        </p:blipFill>
        <p:spPr>
          <a:xfrm>
            <a:off x="6435435" y="3380510"/>
            <a:ext cx="1288970" cy="27247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377">
    <p:spTree>
      <p:nvGrpSpPr>
        <p:cNvPr id="1" name=""/>
        <p:cNvGrpSpPr/>
        <p:nvPr/>
      </p:nvGrpSpPr>
      <p:grpSpPr>
        <a:xfrm>
          <a:off x="0" y="0"/>
          <a:ext cx="0" cy="0"/>
          <a:chOff x="0" y="0"/>
          <a:chExt cx="0" cy="0"/>
        </a:xfrm>
      </p:grpSpPr>
      <p:pic>
        <p:nvPicPr>
          <p:cNvPr id="2" name="Image 6">
            <a:extLst>
              <a:ext uri="{FF2B5EF4-FFF2-40B4-BE49-F238E27FC236}">
                <a16:creationId xmlns:a16="http://schemas.microsoft.com/office/drawing/2014/main" id="{4BAC88DE-F7B7-8FC2-B81C-8666C904E875}"/>
              </a:ext>
            </a:extLst>
          </p:cNvPr>
          <p:cNvPicPr>
            <a:picLocks noChangeAspect="1"/>
          </p:cNvPicPr>
          <p:nvPr/>
        </p:nvPicPr>
        <p:blipFill>
          <a:blip r:embed="rId2"/>
          <a:srcRect l="7407"/>
          <a:stretch>
            <a:fillRect/>
          </a:stretch>
        </p:blipFill>
        <p:spPr>
          <a:xfrm flipH="1">
            <a:off x="0" y="2571749"/>
            <a:ext cx="9144000" cy="2571749"/>
          </a:xfrm>
          <a:prstGeom prst="rect">
            <a:avLst/>
          </a:prstGeom>
          <a:noFill/>
          <a:ln cap="flat">
            <a:noFill/>
          </a:ln>
        </p:spPr>
      </p:pic>
      <p:sp>
        <p:nvSpPr>
          <p:cNvPr id="3" name="Titre 2">
            <a:extLst>
              <a:ext uri="{FF2B5EF4-FFF2-40B4-BE49-F238E27FC236}">
                <a16:creationId xmlns:a16="http://schemas.microsoft.com/office/drawing/2014/main" id="{EC4F7C41-2C32-2B02-1453-8D01A4C318C2}"/>
              </a:ext>
            </a:extLst>
          </p:cNvPr>
          <p:cNvSpPr txBox="1">
            <a:spLocks noGrp="1"/>
          </p:cNvSpPr>
          <p:nvPr>
            <p:ph type="title"/>
          </p:nvPr>
        </p:nvSpPr>
        <p:spPr/>
        <p:txBody>
          <a:bodyPr/>
          <a:lstStyle/>
          <a:p>
            <a:pPr lvl="0"/>
            <a:r>
              <a:rPr lang="fr-FR" sz="1800"/>
              <a:t>Présentation du laboratoire d’innovation du DSI de l’Inserm</a:t>
            </a:r>
          </a:p>
        </p:txBody>
      </p:sp>
      <p:pic>
        <p:nvPicPr>
          <p:cNvPr id="4" name="Image 8">
            <a:extLst>
              <a:ext uri="{FF2B5EF4-FFF2-40B4-BE49-F238E27FC236}">
                <a16:creationId xmlns:a16="http://schemas.microsoft.com/office/drawing/2014/main" id="{B228A62B-CDCE-BC59-8B8E-8349166CBBDE}"/>
              </a:ext>
            </a:extLst>
          </p:cNvPr>
          <p:cNvPicPr>
            <a:picLocks noChangeAspect="1"/>
          </p:cNvPicPr>
          <p:nvPr/>
        </p:nvPicPr>
        <p:blipFill>
          <a:blip r:embed="rId3"/>
          <a:stretch>
            <a:fillRect/>
          </a:stretch>
        </p:blipFill>
        <p:spPr>
          <a:xfrm>
            <a:off x="4572000" y="3746497"/>
            <a:ext cx="1308104" cy="850263"/>
          </a:xfrm>
          <a:prstGeom prst="rect">
            <a:avLst/>
          </a:prstGeom>
          <a:noFill/>
          <a:ln cap="flat">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385">
    <p:spTree>
      <p:nvGrpSpPr>
        <p:cNvPr id="1" name=""/>
        <p:cNvGrpSpPr/>
        <p:nvPr/>
      </p:nvGrpSpPr>
      <p:grpSpPr>
        <a:xfrm>
          <a:off x="0" y="0"/>
          <a:ext cx="0" cy="0"/>
          <a:chOff x="0" y="0"/>
          <a:chExt cx="0" cy="0"/>
        </a:xfrm>
      </p:grpSpPr>
      <p:sp>
        <p:nvSpPr>
          <p:cNvPr id="2" name="Espace réservé du numéro de diapositive 2">
            <a:extLst>
              <a:ext uri="{FF2B5EF4-FFF2-40B4-BE49-F238E27FC236}">
                <a16:creationId xmlns:a16="http://schemas.microsoft.com/office/drawing/2014/main" id="{B7B49C15-55A8-581A-1082-E9E69FB1C919}"/>
              </a:ext>
            </a:extLst>
          </p:cNvPr>
          <p:cNvSpPr txBox="1">
            <a:spLocks noGrp="1" noRot="1" noMove="1" noResize="1" noEditPoints="1" noAdjustHandles="1" noChangeArrowheads="1" noChangeShapeType="1"/>
          </p:cNvSpPr>
          <p:nvPr/>
        </p:nvSpPr>
        <p:spPr>
          <a:xfrm>
            <a:off x="8248692" y="4841720"/>
            <a:ext cx="617713" cy="215908"/>
          </a:xfrm>
          <a:prstGeom prst="rect">
            <a:avLst/>
          </a:prstGeom>
          <a:noFill/>
          <a:ln cap="flat">
            <a:noFill/>
          </a:ln>
        </p:spPr>
        <p:txBody>
          <a:bodyPr vert="horz" wrap="square" lIns="91440" tIns="45720" rIns="0" bIns="45720"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E001E844-9AEB-4685-86C0-2139394F1F31}" type="slidenum">
              <a:rPr sz="1000">
                <a:solidFill>
                  <a:schemeClr val="bg1"/>
                </a:solidFill>
              </a:rPr>
              <a:t>3</a:t>
            </a:fld>
            <a:endParaRPr lang="fr-FR" sz="1000" b="0" i="0" u="none" strike="noStrike" kern="1200" cap="none" spc="0" baseline="0" dirty="0">
              <a:solidFill>
                <a:schemeClr val="bg1"/>
              </a:solidFill>
              <a:uFillTx/>
              <a:latin typeface="Arial"/>
              <a:ea typeface="Calibri" pitchFamily="34"/>
              <a:cs typeface="Calibri" pitchFamily="34"/>
            </a:endParaRPr>
          </a:p>
        </p:txBody>
      </p:sp>
      <p:sp>
        <p:nvSpPr>
          <p:cNvPr id="3" name="Espace réservé de la date 3">
            <a:extLst>
              <a:ext uri="{FF2B5EF4-FFF2-40B4-BE49-F238E27FC236}">
                <a16:creationId xmlns:a16="http://schemas.microsoft.com/office/drawing/2014/main" id="{4424CCBB-6118-49BA-88BB-7FE84099ABBD}"/>
              </a:ext>
            </a:extLst>
          </p:cNvPr>
          <p:cNvSpPr txBox="1">
            <a:spLocks noGrp="1" noRot="1" noMove="1" noResize="1" noEditPoints="1" noAdjustHandles="1" noChangeArrowheads="1" noChangeShapeType="1"/>
          </p:cNvSpPr>
          <p:nvPr/>
        </p:nvSpPr>
        <p:spPr>
          <a:xfrm>
            <a:off x="7179466" y="4845835"/>
            <a:ext cx="1069226" cy="231096"/>
          </a:xfrm>
          <a:prstGeom prst="rect">
            <a:avLst/>
          </a:prstGeom>
          <a:noFill/>
          <a:ln cap="flat">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D56C7022-64E8-4C85-BA6B-3336BF1D5D77}" type="datetime1">
              <a:rPr lang="fr-FR" sz="900" b="0" i="0" u="none" strike="noStrike" kern="1200" cap="none" spc="0" baseline="0">
                <a:solidFill>
                  <a:srgbClr val="FFFFFF"/>
                </a:solidFill>
                <a:uFillTx/>
                <a:latin typeface="Arial"/>
                <a:ea typeface="Calibri" pitchFamily="34"/>
                <a:cs typeface="Calibri" pitchFamily="34"/>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07/10/2026</a:t>
            </a:fld>
            <a:endParaRPr lang="fr-FR" sz="900" b="0" i="0" u="none" strike="noStrike" kern="1200" cap="none" spc="0" baseline="0">
              <a:solidFill>
                <a:srgbClr val="FFFFFF"/>
              </a:solidFill>
              <a:uFillTx/>
              <a:latin typeface="Arial"/>
              <a:ea typeface="Calibri" pitchFamily="34"/>
              <a:cs typeface="Calibri" pitchFamily="34"/>
            </a:endParaRPr>
          </a:p>
        </p:txBody>
      </p:sp>
      <p:sp>
        <p:nvSpPr>
          <p:cNvPr id="4" name="Espace réservé du pied de page 4">
            <a:extLst>
              <a:ext uri="{FF2B5EF4-FFF2-40B4-BE49-F238E27FC236}">
                <a16:creationId xmlns:a16="http://schemas.microsoft.com/office/drawing/2014/main" id="{517CC6F7-ABF2-516D-EF3D-BE282F6761E8}"/>
              </a:ext>
            </a:extLst>
          </p:cNvPr>
          <p:cNvSpPr txBox="1">
            <a:spLocks noGrp="1" noRot="1" noMove="1" noResize="1" noEditPoints="1" noAdjustHandles="1" noChangeArrowheads="1" noChangeShapeType="1"/>
          </p:cNvSpPr>
          <p:nvPr/>
        </p:nvSpPr>
        <p:spPr>
          <a:xfrm>
            <a:off x="169099" y="4842927"/>
            <a:ext cx="3568327" cy="252429"/>
          </a:xfrm>
          <a:prstGeom prst="rect">
            <a:avLst/>
          </a:prstGeom>
          <a:noFill/>
          <a:ln cap="flat">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000" b="0" i="0" u="none" strike="noStrike" kern="1200" cap="none" spc="0" baseline="0" dirty="0">
                <a:solidFill>
                  <a:srgbClr val="FFFFFF"/>
                </a:solidFill>
                <a:uFillTx/>
                <a:latin typeface="Arial"/>
                <a:ea typeface="Calibri" pitchFamily="34"/>
                <a:cs typeface="Calibri" pitchFamily="34"/>
              </a:rPr>
              <a:t>INSERM CHAT</a:t>
            </a:r>
          </a:p>
        </p:txBody>
      </p:sp>
      <p:pic>
        <p:nvPicPr>
          <p:cNvPr id="5" name="Image 6">
            <a:extLst>
              <a:ext uri="{FF2B5EF4-FFF2-40B4-BE49-F238E27FC236}">
                <a16:creationId xmlns:a16="http://schemas.microsoft.com/office/drawing/2014/main" id="{35658DEE-A93A-F96D-6313-0F184AE3B36C}"/>
              </a:ext>
            </a:extLst>
          </p:cNvPr>
          <p:cNvPicPr>
            <a:picLocks noGrp="1" noRot="1" noChangeAspect="1" noMove="1" noResize="1" noEditPoints="1" noAdjustHandles="1" noChangeArrowheads="1" noChangeShapeType="1" noCrop="1"/>
          </p:cNvPicPr>
          <p:nvPr/>
        </p:nvPicPr>
        <p:blipFill>
          <a:blip r:embed="rId2"/>
          <a:srcRect/>
          <a:stretch>
            <a:fillRect/>
          </a:stretch>
        </p:blipFill>
        <p:spPr>
          <a:xfrm>
            <a:off x="503642" y="1000783"/>
            <a:ext cx="4915850" cy="3598191"/>
          </a:xfrm>
          <a:prstGeom prst="rect">
            <a:avLst/>
          </a:prstGeom>
          <a:noFill/>
          <a:ln cap="flat">
            <a:noFill/>
          </a:ln>
        </p:spPr>
      </p:pic>
      <p:sp>
        <p:nvSpPr>
          <p:cNvPr id="6" name="Rectangle 7">
            <a:extLst>
              <a:ext uri="{FF2B5EF4-FFF2-40B4-BE49-F238E27FC236}">
                <a16:creationId xmlns:a16="http://schemas.microsoft.com/office/drawing/2014/main" id="{DB8DA6FB-0A5A-1542-D5AF-EDFBC54C22BE}"/>
              </a:ext>
            </a:extLst>
          </p:cNvPr>
          <p:cNvSpPr>
            <a:spLocks noGrp="1" noRot="1" noMove="1" noResize="1" noEditPoints="1" noAdjustHandles="1" noChangeArrowheads="1" noChangeShapeType="1"/>
          </p:cNvSpPr>
          <p:nvPr/>
        </p:nvSpPr>
        <p:spPr>
          <a:xfrm flipV="1">
            <a:off x="2676293" y="544525"/>
            <a:ext cx="6467706" cy="45720"/>
          </a:xfrm>
          <a:prstGeom prst="rect">
            <a:avLst/>
          </a:prstGeom>
          <a:solidFill>
            <a:srgbClr val="114864"/>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7" name="Titre 1">
            <a:extLst>
              <a:ext uri="{FF2B5EF4-FFF2-40B4-BE49-F238E27FC236}">
                <a16:creationId xmlns:a16="http://schemas.microsoft.com/office/drawing/2014/main" id="{2788D564-22A4-2886-DEAA-BDBF6CBEAB98}"/>
              </a:ext>
            </a:extLst>
          </p:cNvPr>
          <p:cNvSpPr txBox="1">
            <a:spLocks noGrp="1" noRot="1" noMove="1" noResize="1" noEditPoints="1" noAdjustHandles="1" noChangeArrowheads="1" noChangeShapeType="1"/>
          </p:cNvSpPr>
          <p:nvPr>
            <p:ph type="title"/>
          </p:nvPr>
        </p:nvSpPr>
        <p:spPr>
          <a:xfrm>
            <a:off x="718270" y="370761"/>
            <a:ext cx="1958023" cy="393228"/>
          </a:xfrm>
          <a:prstGeom prst="rect">
            <a:avLst/>
          </a:prstGeom>
          <a:noFill/>
          <a:ln>
            <a:noFill/>
          </a:ln>
        </p:spPr>
        <p:txBody>
          <a:bodyPr vert="horz" wrap="square" lIns="91440" tIns="45720" rIns="91440" bIns="45720" anchor="t" anchorCtr="0" compatLnSpc="1">
            <a:noAutofit/>
          </a:bodyPr>
          <a:lstStyle/>
          <a:p>
            <a:pPr lvl="0" defTabSz="914372">
              <a:spcBef>
                <a:spcPts val="0"/>
              </a:spcBef>
            </a:pPr>
            <a:r>
              <a:rPr lang="fr-FR" sz="1800" b="1" dirty="0">
                <a:solidFill>
                  <a:srgbClr val="114864"/>
                </a:solidFill>
                <a:latin typeface="Arial"/>
              </a:rPr>
              <a:t>Sa raison d’être</a:t>
            </a:r>
            <a:br>
              <a:rPr lang="fr-FR" sz="2200" b="1" dirty="0">
                <a:solidFill>
                  <a:srgbClr val="000000"/>
                </a:solidFill>
                <a:latin typeface="Arial"/>
              </a:rPr>
            </a:br>
            <a:endParaRPr lang="fr-FR" sz="1400" b="1" dirty="0">
              <a:solidFill>
                <a:srgbClr val="FFFFFF"/>
              </a:solidFill>
              <a:latin typeface="Arial"/>
            </a:endParaRPr>
          </a:p>
        </p:txBody>
      </p:sp>
      <p:sp>
        <p:nvSpPr>
          <p:cNvPr id="8" name="ZoneTexte 9">
            <a:extLst>
              <a:ext uri="{FF2B5EF4-FFF2-40B4-BE49-F238E27FC236}">
                <a16:creationId xmlns:a16="http://schemas.microsoft.com/office/drawing/2014/main" id="{7AA9EDEB-363C-8561-43FC-93D41CD836B5}"/>
              </a:ext>
            </a:extLst>
          </p:cNvPr>
          <p:cNvSpPr txBox="1">
            <a:spLocks noGrp="1" noRot="1" noMove="1" noResize="1" noEditPoints="1" noAdjustHandles="1" noChangeArrowheads="1" noChangeShapeType="1"/>
          </p:cNvSpPr>
          <p:nvPr/>
        </p:nvSpPr>
        <p:spPr>
          <a:xfrm>
            <a:off x="4772719" y="981480"/>
            <a:ext cx="3784829" cy="3671325"/>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30000"/>
              </a:lnSpc>
              <a:spcBef>
                <a:spcPts val="0"/>
              </a:spcBef>
              <a:spcAft>
                <a:spcPts val="0"/>
              </a:spcAft>
              <a:buNone/>
              <a:tabLst/>
              <a:defRPr sz="1800" b="0" i="0" u="none" strike="noStrike" kern="0" cap="none" spc="0" baseline="0">
                <a:solidFill>
                  <a:srgbClr val="000000"/>
                </a:solidFill>
                <a:uFillTx/>
              </a:defRPr>
            </a:pPr>
            <a:r>
              <a:rPr lang="fr-FR" sz="1000" b="0" i="0" u="none" strike="noStrike" kern="1200" cap="none" spc="0" baseline="0" dirty="0">
                <a:solidFill>
                  <a:srgbClr val="114864"/>
                </a:solidFill>
                <a:highlight>
                  <a:srgbClr val="FFFFFF"/>
                </a:highlight>
                <a:uFillTx/>
                <a:latin typeface="Avenir Medium" pitchFamily="2"/>
                <a:cs typeface="Arial" pitchFamily="34"/>
              </a:rPr>
              <a:t>Le DSI de l’INSERM a imaginé en 2024 un lieu permettant de concrétiser des </a:t>
            </a:r>
            <a:r>
              <a:rPr lang="fr-FR" sz="1000" b="0" i="0" u="none" strike="noStrike" kern="1200" cap="none" spc="0" baseline="0" dirty="0">
                <a:solidFill>
                  <a:srgbClr val="114864"/>
                </a:solidFill>
                <a:highlight>
                  <a:srgbClr val="94F5FA"/>
                </a:highlight>
                <a:uFillTx/>
                <a:latin typeface="Avenir Medium" pitchFamily="2"/>
                <a:cs typeface="Arial" pitchFamily="34"/>
              </a:rPr>
              <a:t>idées novatrices et opérationnelles</a:t>
            </a:r>
            <a:r>
              <a:rPr lang="fr-FR" sz="1000" b="0" i="0" u="none" strike="noStrike" kern="1200" cap="none" spc="0" baseline="0" dirty="0">
                <a:solidFill>
                  <a:srgbClr val="114864"/>
                </a:solidFill>
                <a:uFillTx/>
                <a:latin typeface="Avenir Medium" pitchFamily="2"/>
                <a:cs typeface="Arial" pitchFamily="34"/>
              </a:rPr>
              <a:t> </a:t>
            </a:r>
            <a:r>
              <a:rPr lang="fr-FR" sz="1000" b="0" i="0" u="none" strike="noStrike" kern="1200" cap="none" spc="0" baseline="0" dirty="0">
                <a:solidFill>
                  <a:srgbClr val="114864"/>
                </a:solidFill>
                <a:highlight>
                  <a:srgbClr val="FFFFFF"/>
                </a:highlight>
                <a:uFillTx/>
                <a:latin typeface="Avenir Medium" pitchFamily="2"/>
                <a:cs typeface="Arial" pitchFamily="34"/>
              </a:rPr>
              <a:t>tout en démontrant leurs valeurs : le LAB’ (pour Laboratoire d’innovation).</a:t>
            </a:r>
          </a:p>
          <a:p>
            <a:pPr marL="0" marR="0" lvl="0" indent="0" algn="l" defTabSz="914400" rtl="0" fontAlgn="auto" hangingPunct="1">
              <a:lnSpc>
                <a:spcPct val="130000"/>
              </a:lnSpc>
              <a:spcBef>
                <a:spcPts val="0"/>
              </a:spcBef>
              <a:spcAft>
                <a:spcPts val="0"/>
              </a:spcAft>
              <a:buNone/>
              <a:tabLst/>
              <a:defRPr sz="1800" b="0" i="0" u="none" strike="noStrike" kern="0" cap="none" spc="0" baseline="0">
                <a:solidFill>
                  <a:srgbClr val="000000"/>
                </a:solidFill>
                <a:uFillTx/>
              </a:defRPr>
            </a:pPr>
            <a:endParaRPr lang="fr-FR" sz="1000" b="0" i="0" u="none" strike="noStrike" kern="1200" cap="none" spc="0" baseline="0" dirty="0">
              <a:solidFill>
                <a:srgbClr val="262626"/>
              </a:solidFill>
              <a:highlight>
                <a:srgbClr val="FFFFFF"/>
              </a:highlight>
              <a:uFillTx/>
              <a:latin typeface="Avenir Medium" pitchFamily="2"/>
              <a:cs typeface="Arial" pitchFamily="34"/>
            </a:endParaRPr>
          </a:p>
          <a:p>
            <a:pPr marL="0" marR="0" lvl="0" indent="0" algn="l" defTabSz="914400" rtl="0" fontAlgn="auto" hangingPunct="1">
              <a:lnSpc>
                <a:spcPct val="130000"/>
              </a:lnSpc>
              <a:spcBef>
                <a:spcPts val="0"/>
              </a:spcBef>
              <a:spcAft>
                <a:spcPts val="0"/>
              </a:spcAft>
              <a:buNone/>
              <a:tabLst/>
              <a:defRPr sz="1800" b="0" i="0" u="none" strike="noStrike" kern="0" cap="none" spc="0" baseline="0">
                <a:solidFill>
                  <a:srgbClr val="000000"/>
                </a:solidFill>
                <a:uFillTx/>
              </a:defRPr>
            </a:pPr>
            <a:r>
              <a:rPr lang="fr-FR" sz="1000" b="0" i="0" u="none" strike="noStrike" kern="1200" cap="none" spc="0" baseline="0" dirty="0">
                <a:solidFill>
                  <a:srgbClr val="114864"/>
                </a:solidFill>
                <a:highlight>
                  <a:srgbClr val="FFFFFF"/>
                </a:highlight>
                <a:uFillTx/>
                <a:latin typeface="Avenir Medium" pitchFamily="2"/>
                <a:cs typeface="Arial" pitchFamily="34"/>
              </a:rPr>
              <a:t>L’innovation fait partie intégrante du COMP et ce laboratoire a pour objectif de développer des outils et </a:t>
            </a:r>
            <a:r>
              <a:rPr lang="fr-FR" sz="1000" b="0" i="0" u="none" strike="noStrike" kern="1200" cap="none" spc="0" baseline="0" dirty="0">
                <a:solidFill>
                  <a:srgbClr val="114864"/>
                </a:solidFill>
                <a:highlight>
                  <a:srgbClr val="94F5FA"/>
                </a:highlight>
                <a:uFillTx/>
                <a:latin typeface="Avenir Medium" pitchFamily="2"/>
                <a:cs typeface="Arial" pitchFamily="34"/>
              </a:rPr>
              <a:t>services numériques innovants au service des métiers</a:t>
            </a:r>
            <a:r>
              <a:rPr lang="fr-FR" sz="1000" b="0" i="0" u="none" strike="noStrike" kern="1200" cap="none" spc="0" baseline="0" dirty="0">
                <a:solidFill>
                  <a:srgbClr val="114864"/>
                </a:solidFill>
                <a:highlight>
                  <a:srgbClr val="FFFFFF"/>
                </a:highlight>
                <a:uFillTx/>
                <a:latin typeface="Avenir Medium" pitchFamily="2"/>
                <a:cs typeface="Arial" pitchFamily="34"/>
              </a:rPr>
              <a:t>.</a:t>
            </a:r>
          </a:p>
          <a:p>
            <a:pPr marL="0" marR="0" lvl="0" indent="0" algn="l" defTabSz="914400" rtl="0" fontAlgn="auto" hangingPunct="1">
              <a:lnSpc>
                <a:spcPct val="130000"/>
              </a:lnSpc>
              <a:spcBef>
                <a:spcPts val="0"/>
              </a:spcBef>
              <a:spcAft>
                <a:spcPts val="0"/>
              </a:spcAft>
              <a:buNone/>
              <a:tabLst/>
              <a:defRPr sz="1800" b="0" i="0" u="none" strike="noStrike" kern="0" cap="none" spc="0" baseline="0">
                <a:solidFill>
                  <a:srgbClr val="000000"/>
                </a:solidFill>
                <a:uFillTx/>
              </a:defRPr>
            </a:pPr>
            <a:endParaRPr lang="fr-FR" sz="1000" b="0" i="0" u="none" strike="noStrike" kern="1200" cap="none" spc="0" baseline="0" dirty="0">
              <a:solidFill>
                <a:srgbClr val="114864"/>
              </a:solidFill>
              <a:highlight>
                <a:srgbClr val="FFFFFF"/>
              </a:highlight>
              <a:uFillTx/>
              <a:latin typeface="Avenir Medium" pitchFamily="2"/>
              <a:cs typeface="Arial" pitchFamily="34"/>
            </a:endParaRPr>
          </a:p>
          <a:p>
            <a:pPr marL="0" marR="0" lvl="0" indent="0" algn="l" defTabSz="914400" rtl="0" fontAlgn="auto" hangingPunct="1">
              <a:lnSpc>
                <a:spcPct val="130000"/>
              </a:lnSpc>
              <a:spcBef>
                <a:spcPts val="0"/>
              </a:spcBef>
              <a:spcAft>
                <a:spcPts val="0"/>
              </a:spcAft>
              <a:buNone/>
              <a:tabLst/>
              <a:defRPr sz="1800" b="0" i="0" u="none" strike="noStrike" kern="0" cap="none" spc="0" baseline="0">
                <a:solidFill>
                  <a:srgbClr val="000000"/>
                </a:solidFill>
                <a:uFillTx/>
              </a:defRPr>
            </a:pPr>
            <a:r>
              <a:rPr lang="fr-FR" sz="1000" b="0" i="0" u="none" strike="noStrike" kern="1200" cap="none" spc="0" baseline="0" dirty="0">
                <a:solidFill>
                  <a:srgbClr val="114864"/>
                </a:solidFill>
                <a:highlight>
                  <a:srgbClr val="FFFFFF"/>
                </a:highlight>
                <a:uFillTx/>
                <a:latin typeface="Avenir Medium" pitchFamily="2"/>
                <a:cs typeface="Arial" pitchFamily="34"/>
              </a:rPr>
              <a:t>L’ambition est également d’ancrer davantage </a:t>
            </a:r>
            <a:r>
              <a:rPr lang="fr-FR" sz="1000" b="0" i="0" u="none" strike="noStrike" kern="1200" cap="none" spc="0" baseline="0" dirty="0">
                <a:solidFill>
                  <a:srgbClr val="114864"/>
                </a:solidFill>
                <a:highlight>
                  <a:srgbClr val="94F5FA"/>
                </a:highlight>
                <a:uFillTx/>
                <a:latin typeface="Avenir Medium" pitchFamily="2"/>
                <a:cs typeface="Arial" pitchFamily="34"/>
              </a:rPr>
              <a:t>l’Intelligence artificielle dans les réflexions </a:t>
            </a:r>
            <a:r>
              <a:rPr lang="fr-FR" sz="1000" b="0" i="0" u="none" strike="noStrike" kern="1200" cap="none" spc="0" baseline="0" dirty="0">
                <a:solidFill>
                  <a:srgbClr val="114864"/>
                </a:solidFill>
                <a:highlight>
                  <a:srgbClr val="FFFFFF"/>
                </a:highlight>
                <a:uFillTx/>
                <a:latin typeface="Avenir Medium" pitchFamily="2"/>
                <a:cs typeface="Arial" pitchFamily="34"/>
              </a:rPr>
              <a:t>et d’insuffler de </a:t>
            </a:r>
            <a:r>
              <a:rPr lang="fr-FR" sz="1000" b="0" i="0" u="none" strike="noStrike" kern="1200" cap="none" spc="0" baseline="0" dirty="0">
                <a:solidFill>
                  <a:srgbClr val="114864"/>
                </a:solidFill>
                <a:highlight>
                  <a:srgbClr val="94F5FA"/>
                </a:highlight>
                <a:uFillTx/>
                <a:latin typeface="Avenir Medium" pitchFamily="2"/>
                <a:cs typeface="Arial" pitchFamily="34"/>
              </a:rPr>
              <a:t>nouvelles approches collectives </a:t>
            </a:r>
            <a:r>
              <a:rPr lang="fr-FR" sz="1000" b="0" i="0" u="none" strike="noStrike" kern="1200" cap="none" spc="0" baseline="0" dirty="0">
                <a:solidFill>
                  <a:srgbClr val="114864"/>
                </a:solidFill>
                <a:highlight>
                  <a:srgbClr val="FFFFFF"/>
                </a:highlight>
                <a:uFillTx/>
                <a:latin typeface="Avenir Medium" pitchFamily="2"/>
                <a:cs typeface="Arial" pitchFamily="34"/>
              </a:rPr>
              <a:t>au sein de l’INSERM.</a:t>
            </a:r>
          </a:p>
          <a:p>
            <a:pPr marL="0" marR="0" lvl="0" indent="0" algn="l" defTabSz="914400" rtl="0" fontAlgn="auto" hangingPunct="1">
              <a:lnSpc>
                <a:spcPct val="130000"/>
              </a:lnSpc>
              <a:spcBef>
                <a:spcPts val="0"/>
              </a:spcBef>
              <a:spcAft>
                <a:spcPts val="0"/>
              </a:spcAft>
              <a:buNone/>
              <a:tabLst/>
              <a:defRPr sz="1800" b="0" i="0" u="none" strike="noStrike" kern="0" cap="none" spc="0" baseline="0">
                <a:solidFill>
                  <a:srgbClr val="000000"/>
                </a:solidFill>
                <a:uFillTx/>
              </a:defRPr>
            </a:pPr>
            <a:endParaRPr lang="fr-FR" sz="1000" b="0" i="0" u="none" strike="noStrike" kern="1200" cap="none" spc="0" baseline="0" dirty="0">
              <a:solidFill>
                <a:srgbClr val="114864"/>
              </a:solidFill>
              <a:highlight>
                <a:srgbClr val="FFFFFF"/>
              </a:highlight>
              <a:uFillTx/>
              <a:latin typeface="Avenir Medium" pitchFamily="2"/>
              <a:cs typeface="Arial" pitchFamily="34"/>
            </a:endParaRPr>
          </a:p>
          <a:p>
            <a:pPr marL="0" marR="0" lvl="0" indent="0" algn="l" defTabSz="914400" rtl="0" fontAlgn="auto" hangingPunct="1">
              <a:lnSpc>
                <a:spcPct val="130000"/>
              </a:lnSpc>
              <a:spcBef>
                <a:spcPts val="0"/>
              </a:spcBef>
              <a:spcAft>
                <a:spcPts val="0"/>
              </a:spcAft>
              <a:buNone/>
              <a:tabLst/>
              <a:defRPr sz="1800" b="0" i="0" u="none" strike="noStrike" kern="0" cap="none" spc="0" baseline="0">
                <a:solidFill>
                  <a:srgbClr val="000000"/>
                </a:solidFill>
                <a:uFillTx/>
              </a:defRPr>
            </a:pPr>
            <a:r>
              <a:rPr lang="fr-FR" sz="1000" b="0" i="0" u="none" strike="noStrike" kern="1200" cap="none" spc="0" baseline="0" dirty="0">
                <a:solidFill>
                  <a:srgbClr val="114864"/>
                </a:solidFill>
                <a:highlight>
                  <a:srgbClr val="FFFFFF"/>
                </a:highlight>
                <a:uFillTx/>
                <a:latin typeface="Avenir Medium" pitchFamily="2"/>
                <a:cs typeface="Arial" pitchFamily="34"/>
              </a:rPr>
              <a:t>Ce LAB’ porté par le service de la Cohérence et de la Transformation Numérique s’appuie sur des compétences internes (IA, pilotage, développement et Design) et des relais au sein des différents métiers.</a:t>
            </a:r>
          </a:p>
          <a:p>
            <a:pPr marL="0" marR="0" lvl="0" indent="0" algn="l" defTabSz="914400" rtl="0" fontAlgn="auto" hangingPunct="1">
              <a:lnSpc>
                <a:spcPct val="130000"/>
              </a:lnSpc>
              <a:spcBef>
                <a:spcPts val="0"/>
              </a:spcBef>
              <a:spcAft>
                <a:spcPts val="0"/>
              </a:spcAft>
              <a:buNone/>
              <a:tabLst/>
              <a:defRPr sz="1800" b="0" i="0" u="none" strike="noStrike" kern="0" cap="none" spc="0" baseline="0">
                <a:solidFill>
                  <a:srgbClr val="000000"/>
                </a:solidFill>
                <a:uFillTx/>
              </a:defRPr>
            </a:pPr>
            <a:r>
              <a:rPr lang="fr-FR" sz="1000" b="0" i="0" u="none" strike="noStrike" kern="1200" cap="none" spc="0" baseline="0" dirty="0">
                <a:solidFill>
                  <a:srgbClr val="114864"/>
                </a:solidFill>
                <a:highlight>
                  <a:srgbClr val="FFFFFF"/>
                </a:highlight>
                <a:uFillTx/>
                <a:latin typeface="Arial Rounded MT Bold" pitchFamily="34"/>
                <a:cs typeface="Arial" pitchFamily="34"/>
              </a:rPr>
              <a: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402">
    <p:spTree>
      <p:nvGrpSpPr>
        <p:cNvPr id="1" name=""/>
        <p:cNvGrpSpPr/>
        <p:nvPr/>
      </p:nvGrpSpPr>
      <p:grpSpPr>
        <a:xfrm>
          <a:off x="0" y="0"/>
          <a:ext cx="0" cy="0"/>
          <a:chOff x="0" y="0"/>
          <a:chExt cx="0" cy="0"/>
        </a:xfrm>
      </p:grpSpPr>
      <p:pic>
        <p:nvPicPr>
          <p:cNvPr id="2" name="Image 54" descr="Arrière-plan abstrait de molécules de verre">
            <a:extLst>
              <a:ext uri="{FF2B5EF4-FFF2-40B4-BE49-F238E27FC236}">
                <a16:creationId xmlns:a16="http://schemas.microsoft.com/office/drawing/2014/main" id="{43B74C01-9AA5-6548-87AB-96F458D0819F}"/>
              </a:ext>
            </a:extLst>
          </p:cNvPr>
          <p:cNvPicPr>
            <a:picLocks noChangeAspect="1"/>
          </p:cNvPicPr>
          <p:nvPr/>
        </p:nvPicPr>
        <p:blipFill>
          <a:blip r:embed="rId3">
            <a:alphaModFix amt="10000"/>
          </a:blip>
          <a:srcRect l="-1" t="22783" r="27218"/>
          <a:stretch>
            <a:fillRect/>
          </a:stretch>
        </p:blipFill>
        <p:spPr>
          <a:xfrm rot="347694" flipH="1">
            <a:off x="1218922" y="678996"/>
            <a:ext cx="7127185" cy="3640072"/>
          </a:xfrm>
          <a:prstGeom prst="rect">
            <a:avLst/>
          </a:prstGeom>
          <a:noFill/>
          <a:ln cap="flat">
            <a:noFill/>
          </a:ln>
        </p:spPr>
      </p:pic>
      <p:grpSp>
        <p:nvGrpSpPr>
          <p:cNvPr id="3" name="Groupe 22">
            <a:extLst>
              <a:ext uri="{FF2B5EF4-FFF2-40B4-BE49-F238E27FC236}">
                <a16:creationId xmlns:a16="http://schemas.microsoft.com/office/drawing/2014/main" id="{AEDFDF1A-EABE-B468-39EC-47CABFC533E7}"/>
              </a:ext>
            </a:extLst>
          </p:cNvPr>
          <p:cNvGrpSpPr>
            <a:grpSpLocks noGrp="1" noUngrp="1" noRot="1" noMove="1" noResize="1"/>
          </p:cNvGrpSpPr>
          <p:nvPr/>
        </p:nvGrpSpPr>
        <p:grpSpPr>
          <a:xfrm>
            <a:off x="888888" y="2398516"/>
            <a:ext cx="7154567" cy="328964"/>
            <a:chOff x="888888" y="2398516"/>
            <a:chExt cx="7154567" cy="328964"/>
          </a:xfrm>
        </p:grpSpPr>
        <p:sp>
          <p:nvSpPr>
            <p:cNvPr id="4" name="Ellipse 13">
              <a:extLst>
                <a:ext uri="{FF2B5EF4-FFF2-40B4-BE49-F238E27FC236}">
                  <a16:creationId xmlns:a16="http://schemas.microsoft.com/office/drawing/2014/main" id="{6ABF2C7D-133E-2FE4-F7C2-932819678D41}"/>
                </a:ext>
              </a:extLst>
            </p:cNvPr>
            <p:cNvSpPr>
              <a:spLocks noGrp="1" noRot="1" noMove="1" noResize="1" noEditPoints="1" noAdjustHandles="1" noChangeArrowheads="1" noChangeShapeType="1"/>
            </p:cNvSpPr>
            <p:nvPr/>
          </p:nvSpPr>
          <p:spPr>
            <a:xfrm>
              <a:off x="888888" y="2398516"/>
              <a:ext cx="328964" cy="328964"/>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114864"/>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grpSp>
          <p:nvGrpSpPr>
            <p:cNvPr id="5" name="Groupe 15">
              <a:extLst>
                <a:ext uri="{FF2B5EF4-FFF2-40B4-BE49-F238E27FC236}">
                  <a16:creationId xmlns:a16="http://schemas.microsoft.com/office/drawing/2014/main" id="{E570991F-17E4-02A5-A6A4-9CE81C06D045}"/>
                </a:ext>
              </a:extLst>
            </p:cNvPr>
            <p:cNvGrpSpPr>
              <a:grpSpLocks noGrp="1" noUngrp="1" noRot="1" noMove="1" noResize="1"/>
            </p:cNvGrpSpPr>
            <p:nvPr/>
          </p:nvGrpSpPr>
          <p:grpSpPr>
            <a:xfrm>
              <a:off x="3164089" y="2398516"/>
              <a:ext cx="2604165" cy="328964"/>
              <a:chOff x="3164089" y="2398516"/>
              <a:chExt cx="2604165" cy="328964"/>
            </a:xfrm>
          </p:grpSpPr>
          <p:sp>
            <p:nvSpPr>
              <p:cNvPr id="6" name="Ellipse 17">
                <a:extLst>
                  <a:ext uri="{FF2B5EF4-FFF2-40B4-BE49-F238E27FC236}">
                    <a16:creationId xmlns:a16="http://schemas.microsoft.com/office/drawing/2014/main" id="{1387CAFF-C8D7-D2CF-DBBA-F1EB86D11784}"/>
                  </a:ext>
                </a:extLst>
              </p:cNvPr>
              <p:cNvSpPr>
                <a:spLocks noGrp="1" noRot="1" noMove="1" noResize="1" noEditPoints="1" noAdjustHandles="1" noChangeArrowheads="1" noChangeShapeType="1"/>
              </p:cNvSpPr>
              <p:nvPr/>
            </p:nvSpPr>
            <p:spPr>
              <a:xfrm>
                <a:off x="3164089" y="2398516"/>
                <a:ext cx="328964" cy="328964"/>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114864"/>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7" name="Ellipse 12">
                <a:extLst>
                  <a:ext uri="{FF2B5EF4-FFF2-40B4-BE49-F238E27FC236}">
                    <a16:creationId xmlns:a16="http://schemas.microsoft.com/office/drawing/2014/main" id="{1DAC314C-0EF9-7C6B-7A34-187E01231F78}"/>
                  </a:ext>
                </a:extLst>
              </p:cNvPr>
              <p:cNvSpPr>
                <a:spLocks noGrp="1" noRot="1" noMove="1" noResize="1" noEditPoints="1" noAdjustHandles="1" noChangeArrowheads="1" noChangeShapeType="1"/>
              </p:cNvSpPr>
              <p:nvPr/>
            </p:nvSpPr>
            <p:spPr>
              <a:xfrm>
                <a:off x="5439290" y="2398516"/>
                <a:ext cx="328964" cy="328964"/>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114864"/>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grpSp>
        <p:sp>
          <p:nvSpPr>
            <p:cNvPr id="8" name="Ellipse 34">
              <a:extLst>
                <a:ext uri="{FF2B5EF4-FFF2-40B4-BE49-F238E27FC236}">
                  <a16:creationId xmlns:a16="http://schemas.microsoft.com/office/drawing/2014/main" id="{BF2AEFDC-4392-CBBD-7656-2255ED277A7C}"/>
                </a:ext>
              </a:extLst>
            </p:cNvPr>
            <p:cNvSpPr>
              <a:spLocks noGrp="1" noRot="1" noMove="1" noResize="1" noEditPoints="1" noAdjustHandles="1" noChangeArrowheads="1" noChangeShapeType="1"/>
            </p:cNvSpPr>
            <p:nvPr/>
          </p:nvSpPr>
          <p:spPr>
            <a:xfrm>
              <a:off x="7714491" y="2398516"/>
              <a:ext cx="328964" cy="328964"/>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114864"/>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9" name="Rectangle 21">
              <a:extLst>
                <a:ext uri="{FF2B5EF4-FFF2-40B4-BE49-F238E27FC236}">
                  <a16:creationId xmlns:a16="http://schemas.microsoft.com/office/drawing/2014/main" id="{AF36BBE5-9272-EF54-52C6-D816206C60EB}"/>
                </a:ext>
              </a:extLst>
            </p:cNvPr>
            <p:cNvSpPr>
              <a:spLocks noGrp="1" noRot="1" noMove="1" noResize="1" noEditPoints="1" noAdjustHandles="1" noChangeArrowheads="1" noChangeShapeType="1"/>
            </p:cNvSpPr>
            <p:nvPr/>
          </p:nvSpPr>
          <p:spPr>
            <a:xfrm flipV="1">
              <a:off x="961683" y="2547472"/>
              <a:ext cx="6803931" cy="45720"/>
            </a:xfrm>
            <a:prstGeom prst="rect">
              <a:avLst/>
            </a:prstGeom>
            <a:solidFill>
              <a:srgbClr val="114864"/>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grpSp>
      <p:sp>
        <p:nvSpPr>
          <p:cNvPr id="10" name="Espace réservé du numéro de diapositive 2">
            <a:extLst>
              <a:ext uri="{FF2B5EF4-FFF2-40B4-BE49-F238E27FC236}">
                <a16:creationId xmlns:a16="http://schemas.microsoft.com/office/drawing/2014/main" id="{CB9AC030-809A-91C2-2238-E4BD6795177E}"/>
              </a:ext>
            </a:extLst>
          </p:cNvPr>
          <p:cNvSpPr txBox="1"/>
          <p:nvPr/>
        </p:nvSpPr>
        <p:spPr>
          <a:xfrm>
            <a:off x="8248692" y="4841720"/>
            <a:ext cx="617713" cy="215908"/>
          </a:xfrm>
          <a:prstGeom prst="rect">
            <a:avLst/>
          </a:prstGeom>
          <a:noFill/>
          <a:ln cap="flat">
            <a:noFill/>
          </a:ln>
        </p:spPr>
        <p:txBody>
          <a:bodyPr vert="horz" wrap="square" lIns="91440" tIns="45720" rIns="0" bIns="45720"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D327BA46-B8BB-4EF3-9A14-E2181DA6F86E}" type="slidenum">
              <a:rPr lang="fr-FR" sz="900" b="0" i="0" u="none" strike="noStrike" kern="1200" cap="none" spc="0" baseline="0">
                <a:solidFill>
                  <a:srgbClr val="FFFFFF"/>
                </a:solidFill>
                <a:uFillTx/>
                <a:latin typeface="Arial"/>
                <a:ea typeface="Calibri" pitchFamily="34"/>
                <a:cs typeface="Calibri" pitchFamily="34"/>
              </a:rPr>
              <a:t>4</a:t>
            </a:fld>
            <a:endParaRPr lang="fr-FR" sz="900" b="0" i="0" u="none" strike="noStrike" kern="1200" cap="none" spc="0" baseline="0">
              <a:solidFill>
                <a:srgbClr val="FFFFFF"/>
              </a:solidFill>
              <a:uFillTx/>
              <a:latin typeface="Arial"/>
              <a:ea typeface="Calibri" pitchFamily="34"/>
              <a:cs typeface="Calibri" pitchFamily="34"/>
            </a:endParaRPr>
          </a:p>
        </p:txBody>
      </p:sp>
      <p:sp>
        <p:nvSpPr>
          <p:cNvPr id="11" name="Espace réservé de la date 3">
            <a:extLst>
              <a:ext uri="{FF2B5EF4-FFF2-40B4-BE49-F238E27FC236}">
                <a16:creationId xmlns:a16="http://schemas.microsoft.com/office/drawing/2014/main" id="{919C8873-92AC-C57D-DBBB-46AA7B4549E3}"/>
              </a:ext>
            </a:extLst>
          </p:cNvPr>
          <p:cNvSpPr txBox="1"/>
          <p:nvPr/>
        </p:nvSpPr>
        <p:spPr>
          <a:xfrm>
            <a:off x="7179466" y="4845835"/>
            <a:ext cx="1069226" cy="231096"/>
          </a:xfrm>
          <a:prstGeom prst="rect">
            <a:avLst/>
          </a:prstGeom>
          <a:noFill/>
          <a:ln cap="flat">
            <a:noFill/>
          </a:ln>
        </p:spPr>
        <p:txBody>
          <a:bodyPr vert="horz" wrap="square" lIns="91440" tIns="45720" rIns="91440" bIns="45720" anchor="t" anchorCtr="0" compatLnSpc="1">
            <a:noAutofit/>
          </a:bodyPr>
          <a:lstStyle/>
          <a:p>
            <a:pPr lvl="0">
              <a:defRPr sz="1800" b="0" i="0" u="none" strike="noStrike" kern="0" cap="none" spc="0" baseline="0">
                <a:solidFill>
                  <a:srgbClr val="000000"/>
                </a:solidFill>
                <a:uFillTx/>
              </a:defRPr>
            </a:pPr>
            <a:fld id="{1CFDCBF0-FA03-4646-8DD6-6ACA7512BA03}" type="datetime1">
              <a:rPr lang="fr-FR" sz="900">
                <a:solidFill>
                  <a:srgbClr val="FFFFFF"/>
                </a:solidFill>
                <a:latin typeface="Arial"/>
                <a:ea typeface="Calibri" pitchFamily="34"/>
                <a:cs typeface="Calibri" pitchFamily="34"/>
              </a:rPr>
              <a:pPr lvl="0">
                <a:defRPr sz="1800" b="0" i="0" u="none" strike="noStrike" kern="0" cap="none" spc="0" baseline="0">
                  <a:solidFill>
                    <a:srgbClr val="000000"/>
                  </a:solidFill>
                  <a:uFillTx/>
                </a:defRPr>
              </a:pPr>
              <a:t>07/10/2026</a:t>
            </a:fld>
            <a:endParaRPr lang="fr-FR" sz="900" b="0" i="0" u="none" strike="noStrike" kern="1200" cap="none" spc="0" baseline="0" dirty="0">
              <a:solidFill>
                <a:srgbClr val="FFFFFF"/>
              </a:solidFill>
              <a:uFillTx/>
              <a:latin typeface="Arial"/>
              <a:ea typeface="Calibri" pitchFamily="34"/>
              <a:cs typeface="Calibri" pitchFamily="34"/>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00" b="0" i="0" u="none" strike="noStrike" kern="1200" cap="none" spc="0" baseline="0" dirty="0">
              <a:solidFill>
                <a:srgbClr val="FFFFFF"/>
              </a:solidFill>
              <a:uFillTx/>
              <a:latin typeface="Arial"/>
              <a:ea typeface="Calibri" pitchFamily="34"/>
              <a:cs typeface="Calibri" pitchFamily="34"/>
            </a:endParaRPr>
          </a:p>
        </p:txBody>
      </p:sp>
      <p:sp>
        <p:nvSpPr>
          <p:cNvPr id="13" name="Rectangle 7">
            <a:extLst>
              <a:ext uri="{FF2B5EF4-FFF2-40B4-BE49-F238E27FC236}">
                <a16:creationId xmlns:a16="http://schemas.microsoft.com/office/drawing/2014/main" id="{BC4D014E-2310-6397-E77A-459B3A670637}"/>
              </a:ext>
            </a:extLst>
          </p:cNvPr>
          <p:cNvSpPr>
            <a:spLocks noGrp="1" noRot="1" noMove="1" noResize="1" noEditPoints="1" noAdjustHandles="1" noChangeArrowheads="1" noChangeShapeType="1"/>
          </p:cNvSpPr>
          <p:nvPr/>
        </p:nvSpPr>
        <p:spPr>
          <a:xfrm flipV="1">
            <a:off x="2854957" y="527819"/>
            <a:ext cx="6289042" cy="45720"/>
          </a:xfrm>
          <a:prstGeom prst="rect">
            <a:avLst/>
          </a:prstGeom>
          <a:solidFill>
            <a:srgbClr val="114864"/>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14" name="Titre 1">
            <a:extLst>
              <a:ext uri="{FF2B5EF4-FFF2-40B4-BE49-F238E27FC236}">
                <a16:creationId xmlns:a16="http://schemas.microsoft.com/office/drawing/2014/main" id="{103BB9EF-D392-06B4-301D-23CB6C7750AA}"/>
              </a:ext>
            </a:extLst>
          </p:cNvPr>
          <p:cNvSpPr txBox="1">
            <a:spLocks noGrp="1" noRot="1" noMove="1" noResize="1" noEditPoints="1" noAdjustHandles="1" noChangeArrowheads="1" noChangeShapeType="1"/>
          </p:cNvSpPr>
          <p:nvPr>
            <p:ph type="title"/>
          </p:nvPr>
        </p:nvSpPr>
        <p:spPr>
          <a:xfrm>
            <a:off x="410519" y="347792"/>
            <a:ext cx="4293354" cy="393228"/>
          </a:xfrm>
          <a:prstGeom prst="rect">
            <a:avLst/>
          </a:prstGeom>
          <a:noFill/>
          <a:ln>
            <a:noFill/>
          </a:ln>
        </p:spPr>
        <p:txBody>
          <a:bodyPr vert="horz" wrap="square" lIns="91440" tIns="45720" rIns="91440" bIns="45720" anchor="t" anchorCtr="0" compatLnSpc="1">
            <a:noAutofit/>
          </a:bodyPr>
          <a:lstStyle/>
          <a:p>
            <a:pPr lvl="0" defTabSz="914372">
              <a:spcBef>
                <a:spcPts val="0"/>
              </a:spcBef>
            </a:pPr>
            <a:r>
              <a:rPr lang="fr-FR" sz="1800" b="1">
                <a:solidFill>
                  <a:srgbClr val="114864"/>
                </a:solidFill>
                <a:latin typeface="Arial"/>
              </a:rPr>
              <a:t>La méthode du Lab’</a:t>
            </a:r>
            <a:br>
              <a:rPr lang="fr-FR" sz="2200" b="1">
                <a:solidFill>
                  <a:srgbClr val="000000"/>
                </a:solidFill>
                <a:latin typeface="Arial"/>
              </a:rPr>
            </a:br>
            <a:endParaRPr lang="fr-FR" sz="1400" b="1">
              <a:solidFill>
                <a:srgbClr val="FFFFFF"/>
              </a:solidFill>
              <a:latin typeface="Arial"/>
            </a:endParaRPr>
          </a:p>
        </p:txBody>
      </p:sp>
      <p:sp>
        <p:nvSpPr>
          <p:cNvPr id="15" name="Titre 1">
            <a:extLst>
              <a:ext uri="{FF2B5EF4-FFF2-40B4-BE49-F238E27FC236}">
                <a16:creationId xmlns:a16="http://schemas.microsoft.com/office/drawing/2014/main" id="{FF4FE67C-0855-9C0C-A44B-FFEBE508597F}"/>
              </a:ext>
            </a:extLst>
          </p:cNvPr>
          <p:cNvSpPr txBox="1">
            <a:spLocks noGrp="1" noRot="1" noMove="1" noResize="1" noEditPoints="1" noAdjustHandles="1" noChangeArrowheads="1" noChangeShapeType="1"/>
          </p:cNvSpPr>
          <p:nvPr/>
        </p:nvSpPr>
        <p:spPr>
          <a:xfrm>
            <a:off x="230191" y="1411723"/>
            <a:ext cx="1723077" cy="891905"/>
          </a:xfrm>
          <a:prstGeom prst="rect">
            <a:avLst/>
          </a:prstGeom>
          <a:noFill/>
          <a:ln cap="flat">
            <a:noFill/>
          </a:ln>
        </p:spPr>
        <p:txBody>
          <a:bodyPr vert="horz" wrap="square" lIns="91440" tIns="45720" rIns="91440" bIns="45720" anchor="t" anchorCtr="1" compatLnSpc="1">
            <a:noAutofit/>
          </a:bodyPr>
          <a:lstStyle/>
          <a:p>
            <a:pPr marL="0" marR="0" lvl="0" indent="0" algn="ctr" defTabSz="914372"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fr-FR" sz="1400" b="1" i="0" u="none" strike="noStrike" kern="1200" cap="none" spc="0" baseline="0">
                <a:solidFill>
                  <a:srgbClr val="114864"/>
                </a:solidFill>
                <a:uFillTx/>
                <a:latin typeface="Arial"/>
              </a:rPr>
              <a:t>Compréhension des activités, besoins et irritants</a:t>
            </a:r>
            <a:br>
              <a:rPr lang="fr-FR" sz="2200" b="1" i="0" u="none" strike="noStrike" kern="1200" cap="none" spc="0" baseline="0">
                <a:solidFill>
                  <a:srgbClr val="000000"/>
                </a:solidFill>
                <a:uFillTx/>
                <a:latin typeface="Arial"/>
              </a:rPr>
            </a:br>
            <a:endParaRPr lang="fr-FR" sz="1400" b="1" i="0" u="none" strike="noStrike" kern="1200" cap="none" spc="0" baseline="0">
              <a:solidFill>
                <a:srgbClr val="FFFFFF"/>
              </a:solidFill>
              <a:uFillTx/>
              <a:latin typeface="Arial"/>
            </a:endParaRPr>
          </a:p>
        </p:txBody>
      </p:sp>
      <p:sp>
        <p:nvSpPr>
          <p:cNvPr id="16" name="Flèche vers le haut 28">
            <a:extLst>
              <a:ext uri="{FF2B5EF4-FFF2-40B4-BE49-F238E27FC236}">
                <a16:creationId xmlns:a16="http://schemas.microsoft.com/office/drawing/2014/main" id="{85307263-5C80-F14F-BCF5-F5C58974F52A}"/>
              </a:ext>
            </a:extLst>
          </p:cNvPr>
          <p:cNvSpPr>
            <a:spLocks noGrp="1" noRot="1" noMove="1" noResize="1" noEditPoints="1" noAdjustHandles="1" noChangeArrowheads="1" noChangeShapeType="1"/>
          </p:cNvSpPr>
          <p:nvPr/>
        </p:nvSpPr>
        <p:spPr>
          <a:xfrm rot="10799991">
            <a:off x="875537" y="3425964"/>
            <a:ext cx="310201" cy="343009"/>
          </a:xfrm>
          <a:custGeom>
            <a:avLst>
              <a:gd name="f0" fmla="val 9767"/>
              <a:gd name="f1" fmla="val 5400"/>
            </a:avLst>
            <a:gdLst>
              <a:gd name="f2" fmla="val 10800000"/>
              <a:gd name="f3" fmla="val 5400000"/>
              <a:gd name="f4" fmla="val 180"/>
              <a:gd name="f5" fmla="val w"/>
              <a:gd name="f6" fmla="val h"/>
              <a:gd name="f7" fmla="val 0"/>
              <a:gd name="f8" fmla="val 21600"/>
              <a:gd name="f9" fmla="val 10800"/>
              <a:gd name="f10" fmla="+- 0 0 -270"/>
              <a:gd name="f11" fmla="+- 0 0 -90"/>
              <a:gd name="f12" fmla="*/ f5 1 21600"/>
              <a:gd name="f13" fmla="*/ f6 1 21600"/>
              <a:gd name="f14" fmla="val f7"/>
              <a:gd name="f15" fmla="val f8"/>
              <a:gd name="f16" fmla="pin 0 f1 10800"/>
              <a:gd name="f17" fmla="pin 0 f0 21600"/>
              <a:gd name="f18" fmla="*/ f10 f2 1"/>
              <a:gd name="f19" fmla="*/ f11 f2 1"/>
              <a:gd name="f20" fmla="+- f15 0 f14"/>
              <a:gd name="f21" fmla="val f16"/>
              <a:gd name="f22" fmla="val f17"/>
              <a:gd name="f23" fmla="*/ f16 f12 1"/>
              <a:gd name="f24" fmla="*/ f17 f13 1"/>
              <a:gd name="f25" fmla="*/ f18 1 f4"/>
              <a:gd name="f26" fmla="*/ f19 1 f4"/>
              <a:gd name="f27" fmla="*/ f20 1 21600"/>
              <a:gd name="f28" fmla="+- 21600 0 f21"/>
              <a:gd name="f29" fmla="*/ f22 f21 1"/>
              <a:gd name="f30" fmla="*/ f21 f12 1"/>
              <a:gd name="f31" fmla="*/ f22 f13 1"/>
              <a:gd name="f32" fmla="+- f25 0 f3"/>
              <a:gd name="f33" fmla="+- f26 0 f3"/>
              <a:gd name="f34" fmla="*/ 21600 f27 1"/>
              <a:gd name="f35" fmla="*/ 0 f27 1"/>
              <a:gd name="f36" fmla="*/ f29 1 10800"/>
              <a:gd name="f37" fmla="*/ f28 f12 1"/>
              <a:gd name="f38" fmla="+- f22 0 f36"/>
              <a:gd name="f39" fmla="*/ f35 1 f27"/>
              <a:gd name="f40" fmla="*/ f34 1 f27"/>
              <a:gd name="f41" fmla="*/ f40 f13 1"/>
              <a:gd name="f42" fmla="*/ f38 f13 1"/>
              <a:gd name="f43" fmla="*/ f39 f12 1"/>
              <a:gd name="f44" fmla="*/ f40 f12 1"/>
            </a:gdLst>
            <a:ahLst>
              <a:ahXY gdRefX="f1" minX="f7" maxX="f9" gdRefY="f0" minY="f7" maxY="f8">
                <a:pos x="f23" y="f24"/>
              </a:ahXY>
            </a:ahLst>
            <a:cxnLst>
              <a:cxn ang="3cd4">
                <a:pos x="hc" y="t"/>
              </a:cxn>
              <a:cxn ang="0">
                <a:pos x="r" y="vc"/>
              </a:cxn>
              <a:cxn ang="cd4">
                <a:pos x="hc" y="b"/>
              </a:cxn>
              <a:cxn ang="cd2">
                <a:pos x="l" y="vc"/>
              </a:cxn>
              <a:cxn ang="f32">
                <a:pos x="f43" y="f31"/>
              </a:cxn>
              <a:cxn ang="f33">
                <a:pos x="f44" y="f31"/>
              </a:cxn>
            </a:cxnLst>
            <a:rect l="f30" t="f42" r="f37" b="f41"/>
            <a:pathLst>
              <a:path w="21600" h="21600">
                <a:moveTo>
                  <a:pt x="f21" y="f8"/>
                </a:moveTo>
                <a:lnTo>
                  <a:pt x="f21" y="f22"/>
                </a:lnTo>
                <a:lnTo>
                  <a:pt x="f7" y="f22"/>
                </a:lnTo>
                <a:lnTo>
                  <a:pt x="f9" y="f7"/>
                </a:lnTo>
                <a:lnTo>
                  <a:pt x="f8" y="f22"/>
                </a:lnTo>
                <a:lnTo>
                  <a:pt x="f28" y="f22"/>
                </a:lnTo>
                <a:lnTo>
                  <a:pt x="f28" y="f8"/>
                </a:lnTo>
                <a:close/>
              </a:path>
            </a:pathLst>
          </a:custGeom>
          <a:solidFill>
            <a:srgbClr val="114864"/>
          </a:solidFill>
          <a:ln w="19046" cap="flat">
            <a:solidFill>
              <a:srgbClr val="5EF0F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17" name="Flèche vers le haut 30">
            <a:extLst>
              <a:ext uri="{FF2B5EF4-FFF2-40B4-BE49-F238E27FC236}">
                <a16:creationId xmlns:a16="http://schemas.microsoft.com/office/drawing/2014/main" id="{6159EB66-7912-C12B-4325-707286C4E496}"/>
              </a:ext>
            </a:extLst>
          </p:cNvPr>
          <p:cNvSpPr>
            <a:spLocks noGrp="1" noRot="1" noMove="1" noResize="1" noEditPoints="1" noAdjustHandles="1" noChangeArrowheads="1" noChangeShapeType="1"/>
          </p:cNvSpPr>
          <p:nvPr/>
        </p:nvSpPr>
        <p:spPr>
          <a:xfrm rot="10799991">
            <a:off x="3173470" y="3425964"/>
            <a:ext cx="310201" cy="343009"/>
          </a:xfrm>
          <a:custGeom>
            <a:avLst>
              <a:gd name="f0" fmla="val 9767"/>
              <a:gd name="f1" fmla="val 5400"/>
            </a:avLst>
            <a:gdLst>
              <a:gd name="f2" fmla="val 10800000"/>
              <a:gd name="f3" fmla="val 5400000"/>
              <a:gd name="f4" fmla="val 180"/>
              <a:gd name="f5" fmla="val w"/>
              <a:gd name="f6" fmla="val h"/>
              <a:gd name="f7" fmla="val 0"/>
              <a:gd name="f8" fmla="val 21600"/>
              <a:gd name="f9" fmla="val 10800"/>
              <a:gd name="f10" fmla="+- 0 0 -270"/>
              <a:gd name="f11" fmla="+- 0 0 -90"/>
              <a:gd name="f12" fmla="*/ f5 1 21600"/>
              <a:gd name="f13" fmla="*/ f6 1 21600"/>
              <a:gd name="f14" fmla="val f7"/>
              <a:gd name="f15" fmla="val f8"/>
              <a:gd name="f16" fmla="pin 0 f1 10800"/>
              <a:gd name="f17" fmla="pin 0 f0 21600"/>
              <a:gd name="f18" fmla="*/ f10 f2 1"/>
              <a:gd name="f19" fmla="*/ f11 f2 1"/>
              <a:gd name="f20" fmla="+- f15 0 f14"/>
              <a:gd name="f21" fmla="val f16"/>
              <a:gd name="f22" fmla="val f17"/>
              <a:gd name="f23" fmla="*/ f16 f12 1"/>
              <a:gd name="f24" fmla="*/ f17 f13 1"/>
              <a:gd name="f25" fmla="*/ f18 1 f4"/>
              <a:gd name="f26" fmla="*/ f19 1 f4"/>
              <a:gd name="f27" fmla="*/ f20 1 21600"/>
              <a:gd name="f28" fmla="+- 21600 0 f21"/>
              <a:gd name="f29" fmla="*/ f22 f21 1"/>
              <a:gd name="f30" fmla="*/ f21 f12 1"/>
              <a:gd name="f31" fmla="*/ f22 f13 1"/>
              <a:gd name="f32" fmla="+- f25 0 f3"/>
              <a:gd name="f33" fmla="+- f26 0 f3"/>
              <a:gd name="f34" fmla="*/ 21600 f27 1"/>
              <a:gd name="f35" fmla="*/ 0 f27 1"/>
              <a:gd name="f36" fmla="*/ f29 1 10800"/>
              <a:gd name="f37" fmla="*/ f28 f12 1"/>
              <a:gd name="f38" fmla="+- f22 0 f36"/>
              <a:gd name="f39" fmla="*/ f35 1 f27"/>
              <a:gd name="f40" fmla="*/ f34 1 f27"/>
              <a:gd name="f41" fmla="*/ f40 f13 1"/>
              <a:gd name="f42" fmla="*/ f38 f13 1"/>
              <a:gd name="f43" fmla="*/ f39 f12 1"/>
              <a:gd name="f44" fmla="*/ f40 f12 1"/>
            </a:gdLst>
            <a:ahLst>
              <a:ahXY gdRefX="f1" minX="f7" maxX="f9" gdRefY="f0" minY="f7" maxY="f8">
                <a:pos x="f23" y="f24"/>
              </a:ahXY>
            </a:ahLst>
            <a:cxnLst>
              <a:cxn ang="3cd4">
                <a:pos x="hc" y="t"/>
              </a:cxn>
              <a:cxn ang="0">
                <a:pos x="r" y="vc"/>
              </a:cxn>
              <a:cxn ang="cd4">
                <a:pos x="hc" y="b"/>
              </a:cxn>
              <a:cxn ang="cd2">
                <a:pos x="l" y="vc"/>
              </a:cxn>
              <a:cxn ang="f32">
                <a:pos x="f43" y="f31"/>
              </a:cxn>
              <a:cxn ang="f33">
                <a:pos x="f44" y="f31"/>
              </a:cxn>
            </a:cxnLst>
            <a:rect l="f30" t="f42" r="f37" b="f41"/>
            <a:pathLst>
              <a:path w="21600" h="21600">
                <a:moveTo>
                  <a:pt x="f21" y="f8"/>
                </a:moveTo>
                <a:lnTo>
                  <a:pt x="f21" y="f22"/>
                </a:lnTo>
                <a:lnTo>
                  <a:pt x="f7" y="f22"/>
                </a:lnTo>
                <a:lnTo>
                  <a:pt x="f9" y="f7"/>
                </a:lnTo>
                <a:lnTo>
                  <a:pt x="f8" y="f22"/>
                </a:lnTo>
                <a:lnTo>
                  <a:pt x="f28" y="f22"/>
                </a:lnTo>
                <a:lnTo>
                  <a:pt x="f28" y="f8"/>
                </a:lnTo>
                <a:close/>
              </a:path>
            </a:pathLst>
          </a:custGeom>
          <a:solidFill>
            <a:srgbClr val="114864"/>
          </a:solidFill>
          <a:ln w="19046" cap="flat">
            <a:solidFill>
              <a:srgbClr val="5EF0F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18" name="Flèche vers le haut 31">
            <a:extLst>
              <a:ext uri="{FF2B5EF4-FFF2-40B4-BE49-F238E27FC236}">
                <a16:creationId xmlns:a16="http://schemas.microsoft.com/office/drawing/2014/main" id="{8E499DD4-9F61-3A91-644F-68A366A88FEB}"/>
              </a:ext>
            </a:extLst>
          </p:cNvPr>
          <p:cNvSpPr>
            <a:spLocks noGrp="1" noRot="1" noMove="1" noResize="1" noEditPoints="1" noAdjustHandles="1" noChangeArrowheads="1" noChangeShapeType="1"/>
          </p:cNvSpPr>
          <p:nvPr/>
        </p:nvSpPr>
        <p:spPr>
          <a:xfrm rot="10799991">
            <a:off x="5451510" y="3439642"/>
            <a:ext cx="310201" cy="343009"/>
          </a:xfrm>
          <a:custGeom>
            <a:avLst>
              <a:gd name="f0" fmla="val 9767"/>
              <a:gd name="f1" fmla="val 5400"/>
            </a:avLst>
            <a:gdLst>
              <a:gd name="f2" fmla="val 10800000"/>
              <a:gd name="f3" fmla="val 5400000"/>
              <a:gd name="f4" fmla="val 180"/>
              <a:gd name="f5" fmla="val w"/>
              <a:gd name="f6" fmla="val h"/>
              <a:gd name="f7" fmla="val 0"/>
              <a:gd name="f8" fmla="val 21600"/>
              <a:gd name="f9" fmla="val 10800"/>
              <a:gd name="f10" fmla="+- 0 0 -270"/>
              <a:gd name="f11" fmla="+- 0 0 -90"/>
              <a:gd name="f12" fmla="*/ f5 1 21600"/>
              <a:gd name="f13" fmla="*/ f6 1 21600"/>
              <a:gd name="f14" fmla="val f7"/>
              <a:gd name="f15" fmla="val f8"/>
              <a:gd name="f16" fmla="pin 0 f1 10800"/>
              <a:gd name="f17" fmla="pin 0 f0 21600"/>
              <a:gd name="f18" fmla="*/ f10 f2 1"/>
              <a:gd name="f19" fmla="*/ f11 f2 1"/>
              <a:gd name="f20" fmla="+- f15 0 f14"/>
              <a:gd name="f21" fmla="val f16"/>
              <a:gd name="f22" fmla="val f17"/>
              <a:gd name="f23" fmla="*/ f16 f12 1"/>
              <a:gd name="f24" fmla="*/ f17 f13 1"/>
              <a:gd name="f25" fmla="*/ f18 1 f4"/>
              <a:gd name="f26" fmla="*/ f19 1 f4"/>
              <a:gd name="f27" fmla="*/ f20 1 21600"/>
              <a:gd name="f28" fmla="+- 21600 0 f21"/>
              <a:gd name="f29" fmla="*/ f22 f21 1"/>
              <a:gd name="f30" fmla="*/ f21 f12 1"/>
              <a:gd name="f31" fmla="*/ f22 f13 1"/>
              <a:gd name="f32" fmla="+- f25 0 f3"/>
              <a:gd name="f33" fmla="+- f26 0 f3"/>
              <a:gd name="f34" fmla="*/ 21600 f27 1"/>
              <a:gd name="f35" fmla="*/ 0 f27 1"/>
              <a:gd name="f36" fmla="*/ f29 1 10800"/>
              <a:gd name="f37" fmla="*/ f28 f12 1"/>
              <a:gd name="f38" fmla="+- f22 0 f36"/>
              <a:gd name="f39" fmla="*/ f35 1 f27"/>
              <a:gd name="f40" fmla="*/ f34 1 f27"/>
              <a:gd name="f41" fmla="*/ f40 f13 1"/>
              <a:gd name="f42" fmla="*/ f38 f13 1"/>
              <a:gd name="f43" fmla="*/ f39 f12 1"/>
              <a:gd name="f44" fmla="*/ f40 f12 1"/>
            </a:gdLst>
            <a:ahLst>
              <a:ahXY gdRefX="f1" minX="f7" maxX="f9" gdRefY="f0" minY="f7" maxY="f8">
                <a:pos x="f23" y="f24"/>
              </a:ahXY>
            </a:ahLst>
            <a:cxnLst>
              <a:cxn ang="3cd4">
                <a:pos x="hc" y="t"/>
              </a:cxn>
              <a:cxn ang="0">
                <a:pos x="r" y="vc"/>
              </a:cxn>
              <a:cxn ang="cd4">
                <a:pos x="hc" y="b"/>
              </a:cxn>
              <a:cxn ang="cd2">
                <a:pos x="l" y="vc"/>
              </a:cxn>
              <a:cxn ang="f32">
                <a:pos x="f43" y="f31"/>
              </a:cxn>
              <a:cxn ang="f33">
                <a:pos x="f44" y="f31"/>
              </a:cxn>
            </a:cxnLst>
            <a:rect l="f30" t="f42" r="f37" b="f41"/>
            <a:pathLst>
              <a:path w="21600" h="21600">
                <a:moveTo>
                  <a:pt x="f21" y="f8"/>
                </a:moveTo>
                <a:lnTo>
                  <a:pt x="f21" y="f22"/>
                </a:lnTo>
                <a:lnTo>
                  <a:pt x="f7" y="f22"/>
                </a:lnTo>
                <a:lnTo>
                  <a:pt x="f9" y="f7"/>
                </a:lnTo>
                <a:lnTo>
                  <a:pt x="f8" y="f22"/>
                </a:lnTo>
                <a:lnTo>
                  <a:pt x="f28" y="f22"/>
                </a:lnTo>
                <a:lnTo>
                  <a:pt x="f28" y="f8"/>
                </a:lnTo>
                <a:close/>
              </a:path>
            </a:pathLst>
          </a:custGeom>
          <a:solidFill>
            <a:srgbClr val="114864"/>
          </a:solidFill>
          <a:ln w="19046" cap="flat">
            <a:solidFill>
              <a:srgbClr val="5EF0F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19" name="Titre 1">
            <a:extLst>
              <a:ext uri="{FF2B5EF4-FFF2-40B4-BE49-F238E27FC236}">
                <a16:creationId xmlns:a16="http://schemas.microsoft.com/office/drawing/2014/main" id="{35B9DA00-5455-D88C-5577-91DC4A28A674}"/>
              </a:ext>
            </a:extLst>
          </p:cNvPr>
          <p:cNvSpPr txBox="1"/>
          <p:nvPr/>
        </p:nvSpPr>
        <p:spPr>
          <a:xfrm>
            <a:off x="191831" y="3811539"/>
            <a:ext cx="1723077" cy="252429"/>
          </a:xfrm>
          <a:prstGeom prst="rect">
            <a:avLst/>
          </a:prstGeom>
          <a:noFill/>
          <a:ln cap="flat">
            <a:noFill/>
          </a:ln>
        </p:spPr>
        <p:txBody>
          <a:bodyPr vert="horz" wrap="square" lIns="91440" tIns="45720" rIns="91440" bIns="45720" anchor="t" anchorCtr="1" compatLnSpc="1">
            <a:noAutofit/>
          </a:bodyPr>
          <a:lstStyle/>
          <a:p>
            <a:pPr marL="0" marR="0" lvl="0" indent="0" algn="ctr" defTabSz="914372"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fr-FR" sz="1400" b="1" i="0" u="none" strike="noStrike" kern="1200" cap="none" spc="0" baseline="0">
                <a:solidFill>
                  <a:srgbClr val="114864"/>
                </a:solidFill>
                <a:uFillTx/>
                <a:latin typeface="Arial"/>
              </a:rPr>
              <a:t>1mois</a:t>
            </a:r>
            <a:br>
              <a:rPr lang="fr-FR" sz="2200" b="1" i="0" u="none" strike="noStrike" kern="1200" cap="none" spc="0" baseline="0">
                <a:solidFill>
                  <a:srgbClr val="000000"/>
                </a:solidFill>
                <a:uFillTx/>
                <a:latin typeface="Arial"/>
              </a:rPr>
            </a:br>
            <a:endParaRPr lang="fr-FR" sz="1400" b="1" i="0" u="none" strike="noStrike" kern="1200" cap="none" spc="0" baseline="0">
              <a:solidFill>
                <a:srgbClr val="FFFFFF"/>
              </a:solidFill>
              <a:uFillTx/>
              <a:latin typeface="Arial"/>
            </a:endParaRPr>
          </a:p>
        </p:txBody>
      </p:sp>
      <p:sp>
        <p:nvSpPr>
          <p:cNvPr id="20" name="Titre 1">
            <a:extLst>
              <a:ext uri="{FF2B5EF4-FFF2-40B4-BE49-F238E27FC236}">
                <a16:creationId xmlns:a16="http://schemas.microsoft.com/office/drawing/2014/main" id="{CFA31209-3DA5-89A6-FE04-BDA4D31B66A4}"/>
              </a:ext>
            </a:extLst>
          </p:cNvPr>
          <p:cNvSpPr txBox="1">
            <a:spLocks noGrp="1" noRot="1" noMove="1" noResize="1" noEditPoints="1" noAdjustHandles="1" noChangeArrowheads="1" noChangeShapeType="1"/>
          </p:cNvSpPr>
          <p:nvPr/>
        </p:nvSpPr>
        <p:spPr>
          <a:xfrm>
            <a:off x="4745072" y="3820087"/>
            <a:ext cx="1723077" cy="252429"/>
          </a:xfrm>
          <a:prstGeom prst="rect">
            <a:avLst/>
          </a:prstGeom>
          <a:noFill/>
          <a:ln cap="flat">
            <a:noFill/>
          </a:ln>
        </p:spPr>
        <p:txBody>
          <a:bodyPr vert="horz" wrap="square" lIns="91440" tIns="45720" rIns="91440" bIns="45720" anchor="t" anchorCtr="1" compatLnSpc="1">
            <a:noAutofit/>
          </a:bodyPr>
          <a:lstStyle/>
          <a:p>
            <a:pPr marL="0" marR="0" lvl="0" indent="0" algn="ctr" defTabSz="914372"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fr-FR" sz="1400" b="1" i="0" u="none" strike="noStrike" kern="1200" cap="none" spc="0" baseline="0">
                <a:solidFill>
                  <a:srgbClr val="114864"/>
                </a:solidFill>
                <a:uFillTx/>
                <a:latin typeface="Arial"/>
              </a:rPr>
              <a:t>2 mois</a:t>
            </a:r>
            <a:br>
              <a:rPr lang="fr-FR" sz="2200" b="1" i="0" u="none" strike="noStrike" kern="1200" cap="none" spc="0" baseline="0">
                <a:solidFill>
                  <a:srgbClr val="000000"/>
                </a:solidFill>
                <a:uFillTx/>
                <a:latin typeface="Arial"/>
              </a:rPr>
            </a:br>
            <a:endParaRPr lang="fr-FR" sz="1400" b="1" i="0" u="none" strike="noStrike" kern="1200" cap="none" spc="0" baseline="0">
              <a:solidFill>
                <a:srgbClr val="FFFFFF"/>
              </a:solidFill>
              <a:uFillTx/>
              <a:latin typeface="Arial"/>
            </a:endParaRPr>
          </a:p>
        </p:txBody>
      </p:sp>
      <p:sp>
        <p:nvSpPr>
          <p:cNvPr id="21" name="ZoneTexte 35">
            <a:extLst>
              <a:ext uri="{FF2B5EF4-FFF2-40B4-BE49-F238E27FC236}">
                <a16:creationId xmlns:a16="http://schemas.microsoft.com/office/drawing/2014/main" id="{D945ACEB-318C-EE8F-F2D4-FB29BFC7BD77}"/>
              </a:ext>
            </a:extLst>
          </p:cNvPr>
          <p:cNvSpPr txBox="1">
            <a:spLocks noGrp="1" noRot="1" noMove="1" noResize="1" noEditPoints="1" noAdjustHandles="1" noChangeArrowheads="1" noChangeShapeType="1"/>
          </p:cNvSpPr>
          <p:nvPr/>
        </p:nvSpPr>
        <p:spPr>
          <a:xfrm>
            <a:off x="2533784" y="1412254"/>
            <a:ext cx="1589574" cy="954103"/>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400" b="1" i="0" u="none" strike="noStrike" kern="1200" cap="none" spc="0" baseline="0" dirty="0">
                <a:solidFill>
                  <a:srgbClr val="114864"/>
                </a:solidFill>
                <a:uFillTx/>
                <a:latin typeface="Arial"/>
              </a:rPr>
              <a:t>Une étude de faisabilité et désirabilité faite en parallèle</a:t>
            </a:r>
          </a:p>
        </p:txBody>
      </p:sp>
      <p:sp>
        <p:nvSpPr>
          <p:cNvPr id="22" name="ZoneTexte 36">
            <a:extLst>
              <a:ext uri="{FF2B5EF4-FFF2-40B4-BE49-F238E27FC236}">
                <a16:creationId xmlns:a16="http://schemas.microsoft.com/office/drawing/2014/main" id="{83858C54-6A7B-EFB1-3357-F969F7A471EE}"/>
              </a:ext>
            </a:extLst>
          </p:cNvPr>
          <p:cNvSpPr txBox="1">
            <a:spLocks noGrp="1" noRot="1" noMove="1" noResize="1" noEditPoints="1" noAdjustHandles="1" noChangeArrowheads="1" noChangeShapeType="1"/>
          </p:cNvSpPr>
          <p:nvPr/>
        </p:nvSpPr>
        <p:spPr>
          <a:xfrm>
            <a:off x="4870268" y="1735421"/>
            <a:ext cx="1475411" cy="307777"/>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400" b="1" i="0" u="none" strike="noStrike" kern="1200" cap="none" spc="0" baseline="0" dirty="0">
                <a:solidFill>
                  <a:srgbClr val="114864"/>
                </a:solidFill>
                <a:uFillTx/>
                <a:latin typeface="Arial"/>
              </a:rPr>
              <a:t>prototypage</a:t>
            </a:r>
          </a:p>
        </p:txBody>
      </p:sp>
      <p:sp>
        <p:nvSpPr>
          <p:cNvPr id="23" name="ZoneTexte 37">
            <a:extLst>
              <a:ext uri="{FF2B5EF4-FFF2-40B4-BE49-F238E27FC236}">
                <a16:creationId xmlns:a16="http://schemas.microsoft.com/office/drawing/2014/main" id="{D81D2DEE-564A-C07D-D537-CB1E30FF9CEE}"/>
              </a:ext>
            </a:extLst>
          </p:cNvPr>
          <p:cNvSpPr txBox="1">
            <a:spLocks noGrp="1" noRot="1" noMove="1" noResize="1" noEditPoints="1" noAdjustHandles="1" noChangeArrowheads="1" noChangeShapeType="1"/>
          </p:cNvSpPr>
          <p:nvPr/>
        </p:nvSpPr>
        <p:spPr>
          <a:xfrm>
            <a:off x="6985028" y="1611630"/>
            <a:ext cx="1589574" cy="523219"/>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400" b="1" i="0" u="none" strike="noStrike" kern="1200" cap="none" spc="0" baseline="0" dirty="0">
                <a:solidFill>
                  <a:srgbClr val="114864"/>
                </a:solidFill>
                <a:uFillTx/>
                <a:latin typeface="Arial"/>
              </a:rPr>
              <a:t>Réunion restitution</a:t>
            </a:r>
          </a:p>
        </p:txBody>
      </p:sp>
      <p:sp>
        <p:nvSpPr>
          <p:cNvPr id="24" name="ZoneTexte 41">
            <a:extLst>
              <a:ext uri="{FF2B5EF4-FFF2-40B4-BE49-F238E27FC236}">
                <a16:creationId xmlns:a16="http://schemas.microsoft.com/office/drawing/2014/main" id="{0B1E8709-F4BE-EB37-AAD1-C01F223B5709}"/>
              </a:ext>
            </a:extLst>
          </p:cNvPr>
          <p:cNvSpPr txBox="1"/>
          <p:nvPr/>
        </p:nvSpPr>
        <p:spPr>
          <a:xfrm>
            <a:off x="169099" y="2910489"/>
            <a:ext cx="1723077" cy="461662"/>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200" b="0" i="0" u="none" strike="noStrike" kern="1200" cap="none" spc="0" baseline="0">
                <a:solidFill>
                  <a:srgbClr val="114864"/>
                </a:solidFill>
                <a:uFillTx/>
                <a:latin typeface="Avenir Medium" pitchFamily="2"/>
              </a:rPr>
              <a:t>Série d’ateliers métiers</a:t>
            </a:r>
          </a:p>
        </p:txBody>
      </p:sp>
      <p:sp>
        <p:nvSpPr>
          <p:cNvPr id="25" name="ZoneTexte 42">
            <a:extLst>
              <a:ext uri="{FF2B5EF4-FFF2-40B4-BE49-F238E27FC236}">
                <a16:creationId xmlns:a16="http://schemas.microsoft.com/office/drawing/2014/main" id="{88D0DA3B-694B-E075-F561-8AA80FDDD88B}"/>
              </a:ext>
            </a:extLst>
          </p:cNvPr>
          <p:cNvSpPr txBox="1">
            <a:spLocks noGrp="1" noRot="1" noMove="1" noResize="1" noEditPoints="1" noAdjustHandles="1" noChangeArrowheads="1" noChangeShapeType="1"/>
          </p:cNvSpPr>
          <p:nvPr/>
        </p:nvSpPr>
        <p:spPr>
          <a:xfrm>
            <a:off x="2355814" y="2916789"/>
            <a:ext cx="1834295" cy="276999"/>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200" b="0" i="0" u="none" strike="noStrike" kern="1200" cap="none" spc="0" baseline="0">
                <a:solidFill>
                  <a:srgbClr val="114864"/>
                </a:solidFill>
                <a:uFillTx/>
                <a:latin typeface="Avenir Medium" pitchFamily="2"/>
              </a:rPr>
              <a:t>Technique/Design</a:t>
            </a:r>
          </a:p>
        </p:txBody>
      </p:sp>
      <p:sp>
        <p:nvSpPr>
          <p:cNvPr id="26" name="Titre 1">
            <a:extLst>
              <a:ext uri="{FF2B5EF4-FFF2-40B4-BE49-F238E27FC236}">
                <a16:creationId xmlns:a16="http://schemas.microsoft.com/office/drawing/2014/main" id="{FB4C2363-DB86-955B-9025-F3A2190637A1}"/>
              </a:ext>
            </a:extLst>
          </p:cNvPr>
          <p:cNvSpPr txBox="1">
            <a:spLocks noGrp="1" noRot="1" noMove="1" noResize="1" noEditPoints="1" noAdjustHandles="1" noChangeArrowheads="1" noChangeShapeType="1"/>
          </p:cNvSpPr>
          <p:nvPr/>
        </p:nvSpPr>
        <p:spPr>
          <a:xfrm>
            <a:off x="2467032" y="3806409"/>
            <a:ext cx="1723077" cy="252429"/>
          </a:xfrm>
          <a:prstGeom prst="rect">
            <a:avLst/>
          </a:prstGeom>
          <a:noFill/>
          <a:ln cap="flat">
            <a:noFill/>
          </a:ln>
        </p:spPr>
        <p:txBody>
          <a:bodyPr vert="horz" wrap="square" lIns="91440" tIns="45720" rIns="91440" bIns="45720" anchor="t" anchorCtr="1" compatLnSpc="1">
            <a:noAutofit/>
          </a:bodyPr>
          <a:lstStyle/>
          <a:p>
            <a:pPr marL="0" marR="0" lvl="0" indent="0" algn="ctr" defTabSz="914372"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fr-FR" sz="1400" b="1" i="0" u="none" strike="noStrike" kern="1200" cap="none" spc="0" baseline="0" dirty="0">
                <a:solidFill>
                  <a:srgbClr val="114864"/>
                </a:solidFill>
                <a:uFillTx/>
                <a:latin typeface="Arial"/>
              </a:rPr>
              <a:t>1mois</a:t>
            </a:r>
            <a:br>
              <a:rPr lang="fr-FR" sz="2200" b="1" i="0" u="none" strike="noStrike" kern="1200" cap="none" spc="0" baseline="0" dirty="0">
                <a:solidFill>
                  <a:srgbClr val="000000"/>
                </a:solidFill>
                <a:uFillTx/>
                <a:latin typeface="Arial"/>
              </a:rPr>
            </a:br>
            <a:endParaRPr lang="fr-FR" sz="1400" b="1" i="0" u="none" strike="noStrike" kern="1200" cap="none" spc="0" baseline="0" dirty="0">
              <a:solidFill>
                <a:srgbClr val="FFFFFF"/>
              </a:solidFill>
              <a:uFillTx/>
              <a:latin typeface="Arial"/>
            </a:endParaRPr>
          </a:p>
        </p:txBody>
      </p:sp>
      <p:sp>
        <p:nvSpPr>
          <p:cNvPr id="27" name="ZoneTexte 44">
            <a:extLst>
              <a:ext uri="{FF2B5EF4-FFF2-40B4-BE49-F238E27FC236}">
                <a16:creationId xmlns:a16="http://schemas.microsoft.com/office/drawing/2014/main" id="{E68B8A83-7224-65ED-2217-D5D79B0CB0F7}"/>
              </a:ext>
            </a:extLst>
          </p:cNvPr>
          <p:cNvSpPr txBox="1">
            <a:spLocks noGrp="1" noRot="1" noMove="1" noResize="1" noEditPoints="1" noAdjustHandles="1" noChangeArrowheads="1" noChangeShapeType="1"/>
          </p:cNvSpPr>
          <p:nvPr/>
        </p:nvSpPr>
        <p:spPr>
          <a:xfrm>
            <a:off x="4770031" y="2908596"/>
            <a:ext cx="1834295" cy="276999"/>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200" b="0" i="0" u="none" strike="noStrike" kern="1200" cap="none" spc="0" baseline="0">
                <a:solidFill>
                  <a:srgbClr val="114864"/>
                </a:solidFill>
                <a:uFillTx/>
                <a:latin typeface="Avenir Medium" pitchFamily="2"/>
              </a:rPr>
              <a:t>POC /tests utilisateurs</a:t>
            </a:r>
          </a:p>
        </p:txBody>
      </p:sp>
      <p:sp>
        <p:nvSpPr>
          <p:cNvPr id="28" name="ZoneTexte 46">
            <a:extLst>
              <a:ext uri="{FF2B5EF4-FFF2-40B4-BE49-F238E27FC236}">
                <a16:creationId xmlns:a16="http://schemas.microsoft.com/office/drawing/2014/main" id="{95A123BD-F73F-2C9E-C98A-A56211B4E29F}"/>
              </a:ext>
            </a:extLst>
          </p:cNvPr>
          <p:cNvSpPr txBox="1">
            <a:spLocks noGrp="1" noRot="1" noMove="1" noResize="1" noEditPoints="1" noAdjustHandles="1" noChangeArrowheads="1" noChangeShapeType="1"/>
          </p:cNvSpPr>
          <p:nvPr/>
        </p:nvSpPr>
        <p:spPr>
          <a:xfrm>
            <a:off x="6868789" y="2903421"/>
            <a:ext cx="1834295" cy="461662"/>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200" b="0" i="0" u="none" strike="noStrike" kern="1200" cap="none" spc="0" baseline="0" dirty="0">
                <a:solidFill>
                  <a:srgbClr val="114864"/>
                </a:solidFill>
                <a:uFillTx/>
                <a:latin typeface="Avenir Medium" pitchFamily="2"/>
              </a:rPr>
              <a:t>Réunion de passage à l’échelle : Go / No Go</a:t>
            </a:r>
          </a:p>
        </p:txBody>
      </p:sp>
      <p:sp>
        <p:nvSpPr>
          <p:cNvPr id="29" name="ZoneTexte 47">
            <a:extLst>
              <a:ext uri="{FF2B5EF4-FFF2-40B4-BE49-F238E27FC236}">
                <a16:creationId xmlns:a16="http://schemas.microsoft.com/office/drawing/2014/main" id="{97383FAE-5FBA-A1D1-0A06-D530AD2A7243}"/>
              </a:ext>
            </a:extLst>
          </p:cNvPr>
          <p:cNvSpPr txBox="1">
            <a:spLocks noGrp="1" noRot="1" noMove="1" noResize="1" noEditPoints="1" noAdjustHandles="1" noChangeArrowheads="1" noChangeShapeType="1"/>
          </p:cNvSpPr>
          <p:nvPr/>
        </p:nvSpPr>
        <p:spPr>
          <a:xfrm>
            <a:off x="6945736" y="3824404"/>
            <a:ext cx="1834295" cy="461662"/>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200" b="0" i="0" u="none" strike="noStrike" kern="1200" cap="none" spc="0" baseline="0">
                <a:solidFill>
                  <a:srgbClr val="114864"/>
                </a:solidFill>
                <a:uFillTx/>
                <a:latin typeface="Avenir Medium" pitchFamily="2"/>
              </a:rPr>
              <a:t>Clôture du produit Innovation</a:t>
            </a:r>
          </a:p>
        </p:txBody>
      </p:sp>
      <p:sp>
        <p:nvSpPr>
          <p:cNvPr id="30" name="Flèche vers le haut 48">
            <a:extLst>
              <a:ext uri="{FF2B5EF4-FFF2-40B4-BE49-F238E27FC236}">
                <a16:creationId xmlns:a16="http://schemas.microsoft.com/office/drawing/2014/main" id="{CAD860A0-E71D-0933-37C9-AAF122418872}"/>
              </a:ext>
            </a:extLst>
          </p:cNvPr>
          <p:cNvSpPr>
            <a:spLocks noGrp="1" noRot="1" noMove="1" noResize="1" noEditPoints="1" noAdjustHandles="1" noChangeArrowheads="1" noChangeShapeType="1"/>
          </p:cNvSpPr>
          <p:nvPr/>
        </p:nvSpPr>
        <p:spPr>
          <a:xfrm rot="10799991">
            <a:off x="7723872" y="3423239"/>
            <a:ext cx="310201" cy="343009"/>
          </a:xfrm>
          <a:custGeom>
            <a:avLst>
              <a:gd name="f0" fmla="val 9767"/>
              <a:gd name="f1" fmla="val 5400"/>
            </a:avLst>
            <a:gdLst>
              <a:gd name="f2" fmla="val 10800000"/>
              <a:gd name="f3" fmla="val 5400000"/>
              <a:gd name="f4" fmla="val 180"/>
              <a:gd name="f5" fmla="val w"/>
              <a:gd name="f6" fmla="val h"/>
              <a:gd name="f7" fmla="val 0"/>
              <a:gd name="f8" fmla="val 21600"/>
              <a:gd name="f9" fmla="val 10800"/>
              <a:gd name="f10" fmla="+- 0 0 -270"/>
              <a:gd name="f11" fmla="+- 0 0 -90"/>
              <a:gd name="f12" fmla="*/ f5 1 21600"/>
              <a:gd name="f13" fmla="*/ f6 1 21600"/>
              <a:gd name="f14" fmla="val f7"/>
              <a:gd name="f15" fmla="val f8"/>
              <a:gd name="f16" fmla="pin 0 f1 10800"/>
              <a:gd name="f17" fmla="pin 0 f0 21600"/>
              <a:gd name="f18" fmla="*/ f10 f2 1"/>
              <a:gd name="f19" fmla="*/ f11 f2 1"/>
              <a:gd name="f20" fmla="+- f15 0 f14"/>
              <a:gd name="f21" fmla="val f16"/>
              <a:gd name="f22" fmla="val f17"/>
              <a:gd name="f23" fmla="*/ f16 f12 1"/>
              <a:gd name="f24" fmla="*/ f17 f13 1"/>
              <a:gd name="f25" fmla="*/ f18 1 f4"/>
              <a:gd name="f26" fmla="*/ f19 1 f4"/>
              <a:gd name="f27" fmla="*/ f20 1 21600"/>
              <a:gd name="f28" fmla="+- 21600 0 f21"/>
              <a:gd name="f29" fmla="*/ f22 f21 1"/>
              <a:gd name="f30" fmla="*/ f21 f12 1"/>
              <a:gd name="f31" fmla="*/ f22 f13 1"/>
              <a:gd name="f32" fmla="+- f25 0 f3"/>
              <a:gd name="f33" fmla="+- f26 0 f3"/>
              <a:gd name="f34" fmla="*/ 21600 f27 1"/>
              <a:gd name="f35" fmla="*/ 0 f27 1"/>
              <a:gd name="f36" fmla="*/ f29 1 10800"/>
              <a:gd name="f37" fmla="*/ f28 f12 1"/>
              <a:gd name="f38" fmla="+- f22 0 f36"/>
              <a:gd name="f39" fmla="*/ f35 1 f27"/>
              <a:gd name="f40" fmla="*/ f34 1 f27"/>
              <a:gd name="f41" fmla="*/ f40 f13 1"/>
              <a:gd name="f42" fmla="*/ f38 f13 1"/>
              <a:gd name="f43" fmla="*/ f39 f12 1"/>
              <a:gd name="f44" fmla="*/ f40 f12 1"/>
            </a:gdLst>
            <a:ahLst>
              <a:ahXY gdRefX="f1" minX="f7" maxX="f9" gdRefY="f0" minY="f7" maxY="f8">
                <a:pos x="f23" y="f24"/>
              </a:ahXY>
            </a:ahLst>
            <a:cxnLst>
              <a:cxn ang="3cd4">
                <a:pos x="hc" y="t"/>
              </a:cxn>
              <a:cxn ang="0">
                <a:pos x="r" y="vc"/>
              </a:cxn>
              <a:cxn ang="cd4">
                <a:pos x="hc" y="b"/>
              </a:cxn>
              <a:cxn ang="cd2">
                <a:pos x="l" y="vc"/>
              </a:cxn>
              <a:cxn ang="f32">
                <a:pos x="f43" y="f31"/>
              </a:cxn>
              <a:cxn ang="f33">
                <a:pos x="f44" y="f31"/>
              </a:cxn>
            </a:cxnLst>
            <a:rect l="f30" t="f42" r="f37" b="f41"/>
            <a:pathLst>
              <a:path w="21600" h="21600">
                <a:moveTo>
                  <a:pt x="f21" y="f8"/>
                </a:moveTo>
                <a:lnTo>
                  <a:pt x="f21" y="f22"/>
                </a:lnTo>
                <a:lnTo>
                  <a:pt x="f7" y="f22"/>
                </a:lnTo>
                <a:lnTo>
                  <a:pt x="f9" y="f7"/>
                </a:lnTo>
                <a:lnTo>
                  <a:pt x="f8" y="f22"/>
                </a:lnTo>
                <a:lnTo>
                  <a:pt x="f28" y="f22"/>
                </a:lnTo>
                <a:lnTo>
                  <a:pt x="f28" y="f8"/>
                </a:lnTo>
                <a:close/>
              </a:path>
            </a:pathLst>
          </a:custGeom>
          <a:solidFill>
            <a:srgbClr val="114864"/>
          </a:solidFill>
          <a:ln w="19046" cap="flat">
            <a:solidFill>
              <a:srgbClr val="5EF0F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32" name="Espace réservé du pied de page 4">
            <a:extLst>
              <a:ext uri="{FF2B5EF4-FFF2-40B4-BE49-F238E27FC236}">
                <a16:creationId xmlns:a16="http://schemas.microsoft.com/office/drawing/2014/main" id="{1F744AE4-CFBE-BCB5-71B5-78477F0BC3DC}"/>
              </a:ext>
            </a:extLst>
          </p:cNvPr>
          <p:cNvSpPr txBox="1"/>
          <p:nvPr/>
        </p:nvSpPr>
        <p:spPr>
          <a:xfrm>
            <a:off x="169099" y="4842927"/>
            <a:ext cx="3568327" cy="252429"/>
          </a:xfrm>
          <a:prstGeom prst="rect">
            <a:avLst/>
          </a:prstGeom>
          <a:noFill/>
          <a:ln cap="flat">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000" b="0" i="0" u="none" strike="noStrike" kern="1200" cap="none" spc="0" baseline="0" dirty="0">
                <a:solidFill>
                  <a:srgbClr val="FFFFFF"/>
                </a:solidFill>
                <a:uFillTx/>
                <a:latin typeface="Arial"/>
                <a:ea typeface="Calibri" pitchFamily="34"/>
                <a:cs typeface="Calibri" pitchFamily="34"/>
              </a:rPr>
              <a:t>INSERM CHAT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20" grpId="0"/>
      <p:bldP spid="21" grpId="0"/>
      <p:bldP spid="22" grpId="0"/>
      <p:bldP spid="23" grpId="0"/>
      <p:bldP spid="25" grpId="0"/>
      <p:bldP spid="26" grpId="0"/>
      <p:bldP spid="27" grpId="0"/>
      <p:bldP spid="28" grpId="0"/>
      <p:bldP spid="29" grpId="0"/>
      <p:bldP spid="3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name="Slide392">
    <p:spTree>
      <p:nvGrpSpPr>
        <p:cNvPr id="1" name=""/>
        <p:cNvGrpSpPr/>
        <p:nvPr/>
      </p:nvGrpSpPr>
      <p:grpSpPr>
        <a:xfrm>
          <a:off x="0" y="0"/>
          <a:ext cx="0" cy="0"/>
          <a:chOff x="0" y="0"/>
          <a:chExt cx="0" cy="0"/>
        </a:xfrm>
      </p:grpSpPr>
      <p:sp>
        <p:nvSpPr>
          <p:cNvPr id="2" name="Espace réservé du numéro de diapositive 2">
            <a:extLst>
              <a:ext uri="{FF2B5EF4-FFF2-40B4-BE49-F238E27FC236}">
                <a16:creationId xmlns:a16="http://schemas.microsoft.com/office/drawing/2014/main" id="{1A0543D2-39F7-68B4-8470-2D1C4E107D18}"/>
              </a:ext>
            </a:extLst>
          </p:cNvPr>
          <p:cNvSpPr txBox="1">
            <a:spLocks noGrp="1" noRot="1" noMove="1" noResize="1" noEditPoints="1" noAdjustHandles="1" noChangeArrowheads="1" noChangeShapeType="1"/>
          </p:cNvSpPr>
          <p:nvPr/>
        </p:nvSpPr>
        <p:spPr>
          <a:xfrm>
            <a:off x="8248692" y="4841720"/>
            <a:ext cx="617713" cy="215908"/>
          </a:xfrm>
          <a:prstGeom prst="rect">
            <a:avLst/>
          </a:prstGeom>
          <a:noFill/>
          <a:ln cap="flat">
            <a:noFill/>
          </a:ln>
        </p:spPr>
        <p:txBody>
          <a:bodyPr vert="horz" wrap="square" lIns="91440" tIns="45720" rIns="0" bIns="45720"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425F9D21-2675-40BE-8E7C-98E056584B47}" type="slidenum">
              <a:rPr lang="fr-FR" sz="900" b="0" i="0" u="none" strike="noStrike" kern="1200" cap="none" spc="0" baseline="0">
                <a:solidFill>
                  <a:srgbClr val="FFFFFF"/>
                </a:solidFill>
                <a:uFillTx/>
                <a:latin typeface="Arial"/>
                <a:ea typeface="Calibri" pitchFamily="34"/>
                <a:cs typeface="Calibri" pitchFamily="34"/>
              </a:rPr>
              <a:t>5</a:t>
            </a:fld>
            <a:endParaRPr lang="fr-FR" sz="900" b="0" i="0" u="none" strike="noStrike" kern="1200" cap="none" spc="0" baseline="0">
              <a:solidFill>
                <a:srgbClr val="FFFFFF"/>
              </a:solidFill>
              <a:uFillTx/>
              <a:latin typeface="Arial"/>
              <a:ea typeface="Calibri" pitchFamily="34"/>
              <a:cs typeface="Calibri" pitchFamily="34"/>
            </a:endParaRPr>
          </a:p>
        </p:txBody>
      </p:sp>
      <p:sp>
        <p:nvSpPr>
          <p:cNvPr id="3" name="Espace réservé de la date 3">
            <a:extLst>
              <a:ext uri="{FF2B5EF4-FFF2-40B4-BE49-F238E27FC236}">
                <a16:creationId xmlns:a16="http://schemas.microsoft.com/office/drawing/2014/main" id="{E9561A17-5013-A7CA-8886-F396DEFCDCAA}"/>
              </a:ext>
            </a:extLst>
          </p:cNvPr>
          <p:cNvSpPr txBox="1">
            <a:spLocks noGrp="1" noRot="1" noMove="1" noResize="1" noEditPoints="1" noAdjustHandles="1" noChangeArrowheads="1" noChangeShapeType="1"/>
          </p:cNvSpPr>
          <p:nvPr/>
        </p:nvSpPr>
        <p:spPr>
          <a:xfrm>
            <a:off x="7179466" y="4845835"/>
            <a:ext cx="1069226" cy="231096"/>
          </a:xfrm>
          <a:prstGeom prst="rect">
            <a:avLst/>
          </a:prstGeom>
          <a:noFill/>
          <a:ln cap="flat">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6253239-621D-41B7-A41B-1FAC86F3030F}" type="datetime1">
              <a:rPr lang="fr-FR" sz="900" b="0" i="0" u="none" strike="noStrike" kern="1200" cap="none" spc="0" baseline="0">
                <a:solidFill>
                  <a:srgbClr val="FFFFFF"/>
                </a:solidFill>
                <a:uFillTx/>
                <a:latin typeface="Arial"/>
                <a:ea typeface="Calibri" pitchFamily="34"/>
                <a:cs typeface="Calibri" pitchFamily="34"/>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07/10/2026</a:t>
            </a:fld>
            <a:endParaRPr lang="fr-FR" sz="900" b="0" i="0" u="none" strike="noStrike" kern="1200" cap="none" spc="0" baseline="0">
              <a:solidFill>
                <a:srgbClr val="FFFFFF"/>
              </a:solidFill>
              <a:uFillTx/>
              <a:latin typeface="Arial"/>
              <a:ea typeface="Calibri" pitchFamily="34"/>
              <a:cs typeface="Calibri" pitchFamily="34"/>
            </a:endParaRPr>
          </a:p>
        </p:txBody>
      </p:sp>
      <p:sp>
        <p:nvSpPr>
          <p:cNvPr id="5" name="Rectangle 7">
            <a:extLst>
              <a:ext uri="{FF2B5EF4-FFF2-40B4-BE49-F238E27FC236}">
                <a16:creationId xmlns:a16="http://schemas.microsoft.com/office/drawing/2014/main" id="{C2B3210E-27CD-A090-CA27-48A0EDEB38A3}"/>
              </a:ext>
            </a:extLst>
          </p:cNvPr>
          <p:cNvSpPr/>
          <p:nvPr/>
        </p:nvSpPr>
        <p:spPr>
          <a:xfrm flipV="1">
            <a:off x="2319457" y="523301"/>
            <a:ext cx="6824542" cy="45720"/>
          </a:xfrm>
          <a:prstGeom prst="rect">
            <a:avLst/>
          </a:prstGeom>
          <a:solidFill>
            <a:srgbClr val="114864"/>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6" name="Titre 1">
            <a:extLst>
              <a:ext uri="{FF2B5EF4-FFF2-40B4-BE49-F238E27FC236}">
                <a16:creationId xmlns:a16="http://schemas.microsoft.com/office/drawing/2014/main" id="{9B305209-AA96-6305-6221-786A5516B245}"/>
              </a:ext>
            </a:extLst>
          </p:cNvPr>
          <p:cNvSpPr txBox="1">
            <a:spLocks noGrp="1" noRot="1" noMove="1" noResize="1" noEditPoints="1" noAdjustHandles="1" noChangeArrowheads="1" noChangeShapeType="1"/>
          </p:cNvSpPr>
          <p:nvPr>
            <p:ph type="title"/>
          </p:nvPr>
        </p:nvSpPr>
        <p:spPr>
          <a:xfrm>
            <a:off x="765718" y="372398"/>
            <a:ext cx="1407124" cy="393228"/>
          </a:xfrm>
          <a:prstGeom prst="rect">
            <a:avLst/>
          </a:prstGeom>
          <a:noFill/>
          <a:ln>
            <a:noFill/>
          </a:ln>
        </p:spPr>
        <p:txBody>
          <a:bodyPr vert="horz" wrap="square" lIns="91440" tIns="45720" rIns="91440" bIns="45720" anchor="t" anchorCtr="0" compatLnSpc="1">
            <a:noAutofit/>
          </a:bodyPr>
          <a:lstStyle/>
          <a:p>
            <a:pPr lvl="0" defTabSz="914372">
              <a:spcBef>
                <a:spcPts val="0"/>
              </a:spcBef>
            </a:pPr>
            <a:r>
              <a:rPr lang="fr-FR" sz="1800" b="1" dirty="0">
                <a:solidFill>
                  <a:srgbClr val="114864"/>
                </a:solidFill>
                <a:latin typeface="Arial"/>
              </a:rPr>
              <a:t>Comment?</a:t>
            </a:r>
            <a:br>
              <a:rPr lang="fr-FR" sz="2200" b="1" dirty="0">
                <a:solidFill>
                  <a:srgbClr val="000000"/>
                </a:solidFill>
                <a:latin typeface="Arial"/>
              </a:rPr>
            </a:br>
            <a:endParaRPr lang="fr-FR" sz="1400" b="1" dirty="0">
              <a:solidFill>
                <a:srgbClr val="FFFFFF"/>
              </a:solidFill>
              <a:latin typeface="Arial"/>
            </a:endParaRPr>
          </a:p>
        </p:txBody>
      </p:sp>
      <p:grpSp>
        <p:nvGrpSpPr>
          <p:cNvPr id="55" name="Groupe 54">
            <a:extLst>
              <a:ext uri="{FF2B5EF4-FFF2-40B4-BE49-F238E27FC236}">
                <a16:creationId xmlns:a16="http://schemas.microsoft.com/office/drawing/2014/main" id="{7479A2AF-0FEF-4396-2B43-4BD037E8C18C}"/>
              </a:ext>
            </a:extLst>
          </p:cNvPr>
          <p:cNvGrpSpPr>
            <a:grpSpLocks noGrp="1" noUngrp="1" noRot="1" noMove="1" noResize="1"/>
          </p:cNvGrpSpPr>
          <p:nvPr/>
        </p:nvGrpSpPr>
        <p:grpSpPr>
          <a:xfrm>
            <a:off x="4901522" y="2899114"/>
            <a:ext cx="3302620" cy="1676241"/>
            <a:chOff x="4901522" y="2899114"/>
            <a:chExt cx="3302620" cy="1676241"/>
          </a:xfrm>
        </p:grpSpPr>
        <p:grpSp>
          <p:nvGrpSpPr>
            <p:cNvPr id="28" name="Groupe 50">
              <a:extLst>
                <a:ext uri="{FF2B5EF4-FFF2-40B4-BE49-F238E27FC236}">
                  <a16:creationId xmlns:a16="http://schemas.microsoft.com/office/drawing/2014/main" id="{D4081A7D-3A7A-3A32-AF05-C9975295A4E0}"/>
                </a:ext>
              </a:extLst>
            </p:cNvPr>
            <p:cNvGrpSpPr>
              <a:grpSpLocks noGrp="1" noUngrp="1" noRot="1" noMove="1" noResize="1"/>
            </p:cNvGrpSpPr>
            <p:nvPr/>
          </p:nvGrpSpPr>
          <p:grpSpPr>
            <a:xfrm>
              <a:off x="4901522" y="2899114"/>
              <a:ext cx="3122968" cy="1664025"/>
              <a:chOff x="4901522" y="2899114"/>
              <a:chExt cx="3122968" cy="1664025"/>
            </a:xfrm>
          </p:grpSpPr>
          <p:sp>
            <p:nvSpPr>
              <p:cNvPr id="29" name="ZoneTexte 51">
                <a:extLst>
                  <a:ext uri="{FF2B5EF4-FFF2-40B4-BE49-F238E27FC236}">
                    <a16:creationId xmlns:a16="http://schemas.microsoft.com/office/drawing/2014/main" id="{0E4303C6-F5F5-5877-F297-86E41F0701F9}"/>
                  </a:ext>
                </a:extLst>
              </p:cNvPr>
              <p:cNvSpPr txBox="1">
                <a:spLocks noGrp="1" noRot="1" noMove="1" noResize="1" noEditPoints="1" noAdjustHandles="1" noChangeArrowheads="1" noChangeShapeType="1"/>
              </p:cNvSpPr>
              <p:nvPr/>
            </p:nvSpPr>
            <p:spPr>
              <a:xfrm>
                <a:off x="5251655" y="3280309"/>
                <a:ext cx="2772835" cy="680249"/>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30000"/>
                  </a:lnSpc>
                  <a:spcBef>
                    <a:spcPts val="0"/>
                  </a:spcBef>
                  <a:spcAft>
                    <a:spcPts val="0"/>
                  </a:spcAft>
                  <a:buNone/>
                  <a:tabLst/>
                  <a:defRPr sz="1800" b="0" i="0" u="none" strike="noStrike" kern="0" cap="none" spc="0" baseline="0">
                    <a:solidFill>
                      <a:srgbClr val="000000"/>
                    </a:solidFill>
                    <a:uFillTx/>
                  </a:defRPr>
                </a:pPr>
                <a:r>
                  <a:rPr lang="fr-FR" sz="1000" b="0" i="0" u="none" strike="noStrike" kern="1200" cap="none" spc="0" baseline="0">
                    <a:solidFill>
                      <a:srgbClr val="114864"/>
                    </a:solidFill>
                    <a:uFillTx/>
                    <a:latin typeface="Avenir Medium" pitchFamily="2"/>
                    <a:cs typeface="Arial" pitchFamily="34"/>
                  </a:rPr>
                  <a:t>Des échanges avec le pôle IA &amp; numérique pour des produits transverses et en cohérence.</a:t>
                </a:r>
              </a:p>
            </p:txBody>
          </p:sp>
          <p:sp>
            <p:nvSpPr>
              <p:cNvPr id="30" name="Titre 1">
                <a:extLst>
                  <a:ext uri="{FF2B5EF4-FFF2-40B4-BE49-F238E27FC236}">
                    <a16:creationId xmlns:a16="http://schemas.microsoft.com/office/drawing/2014/main" id="{EF471F19-4F7A-FC02-516F-57E68E8B5B4C}"/>
                  </a:ext>
                </a:extLst>
              </p:cNvPr>
              <p:cNvSpPr txBox="1">
                <a:spLocks noGrp="1" noRot="1" noMove="1" noResize="1" noEditPoints="1" noAdjustHandles="1" noChangeArrowheads="1" noChangeShapeType="1"/>
              </p:cNvSpPr>
              <p:nvPr/>
            </p:nvSpPr>
            <p:spPr>
              <a:xfrm>
                <a:off x="5224909" y="2950247"/>
                <a:ext cx="2389034" cy="323386"/>
              </a:xfrm>
              <a:prstGeom prst="rect">
                <a:avLst/>
              </a:prstGeom>
              <a:noFill/>
              <a:ln cap="flat">
                <a:noFill/>
              </a:ln>
            </p:spPr>
            <p:txBody>
              <a:bodyPr vert="horz" wrap="square" lIns="91440" tIns="45720" rIns="91440" bIns="45720" anchor="t" anchorCtr="0" compatLnSpc="1">
                <a:noAutofit/>
              </a:bodyPr>
              <a:lstStyle/>
              <a:p>
                <a:pPr marL="0" marR="0" lvl="0" indent="0" algn="l" defTabSz="914372"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fr-FR" sz="1400" b="1" i="0" u="none" strike="noStrike" kern="1200" cap="none" spc="0" baseline="0" dirty="0">
                    <a:solidFill>
                      <a:srgbClr val="114864"/>
                    </a:solidFill>
                    <a:uFillTx/>
                    <a:latin typeface="Arial"/>
                  </a:rPr>
                  <a:t>Un pôle IA &amp; numérique</a:t>
                </a:r>
              </a:p>
              <a:p>
                <a:pPr marL="0" marR="0" lvl="0" indent="0" algn="l" defTabSz="914372" rtl="0" fontAlgn="auto" hangingPunct="1">
                  <a:lnSpc>
                    <a:spcPct val="90000"/>
                  </a:lnSpc>
                  <a:spcBef>
                    <a:spcPts val="0"/>
                  </a:spcBef>
                  <a:spcAft>
                    <a:spcPts val="0"/>
                  </a:spcAft>
                  <a:buNone/>
                  <a:tabLst/>
                  <a:defRPr sz="1800" b="0" i="0" u="none" strike="noStrike" kern="0" cap="none" spc="0" baseline="0">
                    <a:solidFill>
                      <a:srgbClr val="000000"/>
                    </a:solidFill>
                    <a:uFillTx/>
                  </a:defRPr>
                </a:pPr>
                <a:br>
                  <a:rPr lang="fr-FR" sz="2200" b="1" i="0" u="none" strike="noStrike" kern="1200" cap="none" spc="0" baseline="0" dirty="0">
                    <a:solidFill>
                      <a:srgbClr val="000000"/>
                    </a:solidFill>
                    <a:uFillTx/>
                    <a:latin typeface="Arial"/>
                  </a:rPr>
                </a:br>
                <a:endParaRPr lang="fr-FR" sz="1400" b="1" i="0" u="none" strike="noStrike" kern="1200" cap="none" spc="0" baseline="0" dirty="0">
                  <a:solidFill>
                    <a:srgbClr val="FFFFFF"/>
                  </a:solidFill>
                  <a:uFillTx/>
                  <a:latin typeface="Arial"/>
                </a:endParaRPr>
              </a:p>
            </p:txBody>
          </p:sp>
          <p:sp>
            <p:nvSpPr>
              <p:cNvPr id="31" name="Titre 1">
                <a:extLst>
                  <a:ext uri="{FF2B5EF4-FFF2-40B4-BE49-F238E27FC236}">
                    <a16:creationId xmlns:a16="http://schemas.microsoft.com/office/drawing/2014/main" id="{48DD13E1-3C91-684F-B56A-00936090E4A6}"/>
                  </a:ext>
                </a:extLst>
              </p:cNvPr>
              <p:cNvSpPr txBox="1">
                <a:spLocks noGrp="1" noRot="1" noMove="1" noResize="1" noEditPoints="1" noAdjustHandles="1" noChangeArrowheads="1" noChangeShapeType="1"/>
              </p:cNvSpPr>
              <p:nvPr/>
            </p:nvSpPr>
            <p:spPr>
              <a:xfrm>
                <a:off x="5251655" y="3972775"/>
                <a:ext cx="2595551" cy="590364"/>
              </a:xfrm>
              <a:prstGeom prst="rect">
                <a:avLst/>
              </a:prstGeom>
              <a:noFill/>
              <a:ln cap="flat">
                <a:noFill/>
              </a:ln>
            </p:spPr>
            <p:txBody>
              <a:bodyPr vert="horz" wrap="square" lIns="91440" tIns="45720" rIns="91440" bIns="45720" anchor="t" anchorCtr="0" compatLnSpc="1">
                <a:noAutofit/>
              </a:bodyPr>
              <a:lstStyle/>
              <a:p>
                <a:pPr marL="0" marR="0" lvl="0" indent="0" algn="l" defTabSz="914372"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fr-FR" sz="1200" b="1" i="0" u="none" strike="noStrike" kern="1200" cap="none" spc="0" baseline="0" dirty="0">
                    <a:solidFill>
                      <a:srgbClr val="114864"/>
                    </a:solidFill>
                    <a:highlight>
                      <a:srgbClr val="94F5FA"/>
                    </a:highlight>
                    <a:uFillTx/>
                    <a:latin typeface="Avenir Next" pitchFamily="34"/>
                  </a:rPr>
                  <a:t>Ce pôle pour créer du lien avec toutes les initiatives numériques de la DSI et de l’INSERM</a:t>
                </a:r>
                <a:br>
                  <a:rPr lang="fr-FR" sz="2200" b="1" i="0" u="none" strike="noStrike" kern="1200" cap="none" spc="0" baseline="0" dirty="0">
                    <a:solidFill>
                      <a:srgbClr val="000000"/>
                    </a:solidFill>
                    <a:uFillTx/>
                    <a:latin typeface="Arial"/>
                  </a:rPr>
                </a:br>
                <a:endParaRPr lang="fr-FR" sz="1400" b="1" i="0" u="none" strike="noStrike" kern="1200" cap="none" spc="0" baseline="0" dirty="0">
                  <a:solidFill>
                    <a:srgbClr val="FFFFFF"/>
                  </a:solidFill>
                  <a:uFillTx/>
                  <a:latin typeface="Arial"/>
                </a:endParaRPr>
              </a:p>
            </p:txBody>
          </p:sp>
          <p:grpSp>
            <p:nvGrpSpPr>
              <p:cNvPr id="32" name="Groupe 54">
                <a:extLst>
                  <a:ext uri="{FF2B5EF4-FFF2-40B4-BE49-F238E27FC236}">
                    <a16:creationId xmlns:a16="http://schemas.microsoft.com/office/drawing/2014/main" id="{E13BBE8E-67D7-22E6-86AC-FFF34EFBE9E6}"/>
                  </a:ext>
                </a:extLst>
              </p:cNvPr>
              <p:cNvGrpSpPr>
                <a:grpSpLocks noGrp="1" noUngrp="1" noRot="1" noMove="1" noResize="1"/>
              </p:cNvGrpSpPr>
              <p:nvPr/>
            </p:nvGrpSpPr>
            <p:grpSpPr>
              <a:xfrm>
                <a:off x="4901522" y="2899114"/>
                <a:ext cx="323386" cy="1664025"/>
                <a:chOff x="4901522" y="2899114"/>
                <a:chExt cx="323386" cy="1664025"/>
              </a:xfrm>
            </p:grpSpPr>
            <p:cxnSp>
              <p:nvCxnSpPr>
                <p:cNvPr id="33" name="Connecteur droit 55">
                  <a:extLst>
                    <a:ext uri="{FF2B5EF4-FFF2-40B4-BE49-F238E27FC236}">
                      <a16:creationId xmlns:a16="http://schemas.microsoft.com/office/drawing/2014/main" id="{99744483-CD59-948B-D2E5-672EF0267FA7}"/>
                    </a:ext>
                  </a:extLst>
                </p:cNvPr>
                <p:cNvCxnSpPr>
                  <a:cxnSpLocks noGrp="1" noRot="1" noMove="1" noResize="1" noEditPoints="1" noAdjustHandles="1" noChangeArrowheads="1" noChangeShapeType="1"/>
                </p:cNvCxnSpPr>
                <p:nvPr/>
              </p:nvCxnSpPr>
              <p:spPr>
                <a:xfrm>
                  <a:off x="5068793" y="3222501"/>
                  <a:ext cx="0" cy="1340638"/>
                </a:xfrm>
                <a:prstGeom prst="straightConnector1">
                  <a:avLst/>
                </a:prstGeom>
                <a:noFill/>
                <a:ln w="31747" cap="flat">
                  <a:solidFill>
                    <a:srgbClr val="114864"/>
                  </a:solidFill>
                  <a:prstDash val="solid"/>
                  <a:miter/>
                </a:ln>
              </p:spPr>
            </p:cxnSp>
            <p:sp>
              <p:nvSpPr>
                <p:cNvPr id="34" name="Ellipse 56">
                  <a:extLst>
                    <a:ext uri="{FF2B5EF4-FFF2-40B4-BE49-F238E27FC236}">
                      <a16:creationId xmlns:a16="http://schemas.microsoft.com/office/drawing/2014/main" id="{9585C930-0594-41CD-C4E0-6103CFF77BBB}"/>
                    </a:ext>
                  </a:extLst>
                </p:cNvPr>
                <p:cNvSpPr>
                  <a:spLocks noGrp="1" noRot="1" noMove="1" noResize="1" noEditPoints="1" noAdjustHandles="1" noChangeArrowheads="1" noChangeShapeType="1"/>
                </p:cNvSpPr>
                <p:nvPr/>
              </p:nvSpPr>
              <p:spPr>
                <a:xfrm>
                  <a:off x="4901522" y="2899114"/>
                  <a:ext cx="323386" cy="32338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114864"/>
                </a:solidFill>
                <a:ln w="12701" cap="flat">
                  <a:solidFill>
                    <a:srgbClr val="022B52"/>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grpSp>
        </p:grpSp>
        <p:pic>
          <p:nvPicPr>
            <p:cNvPr id="37" name="Graphique 68" descr="Deux hommes avec un remplissage uni">
              <a:extLst>
                <a:ext uri="{FF2B5EF4-FFF2-40B4-BE49-F238E27FC236}">
                  <a16:creationId xmlns:a16="http://schemas.microsoft.com/office/drawing/2014/main" id="{0EA8C6C6-58DE-1932-C863-2BBEF3B7DCB4}"/>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2"/>
                </a:ext>
              </a:extLst>
            </a:blip>
            <a:stretch>
              <a:fillRect/>
            </a:stretch>
          </p:blipFill>
          <p:spPr>
            <a:xfrm>
              <a:off x="7844061" y="4215274"/>
              <a:ext cx="360081" cy="360081"/>
            </a:xfrm>
            <a:prstGeom prst="rect">
              <a:avLst/>
            </a:prstGeom>
            <a:noFill/>
            <a:ln cap="flat">
              <a:noFill/>
            </a:ln>
          </p:spPr>
        </p:pic>
      </p:grpSp>
      <p:grpSp>
        <p:nvGrpSpPr>
          <p:cNvPr id="51" name="Groupe 50">
            <a:extLst>
              <a:ext uri="{FF2B5EF4-FFF2-40B4-BE49-F238E27FC236}">
                <a16:creationId xmlns:a16="http://schemas.microsoft.com/office/drawing/2014/main" id="{34D484E1-ADDE-D2EB-F772-5032571650CC}"/>
              </a:ext>
            </a:extLst>
          </p:cNvPr>
          <p:cNvGrpSpPr>
            <a:grpSpLocks noGrp="1" noUngrp="1" noRot="1" noMove="1" noResize="1"/>
          </p:cNvGrpSpPr>
          <p:nvPr/>
        </p:nvGrpSpPr>
        <p:grpSpPr>
          <a:xfrm>
            <a:off x="936702" y="752395"/>
            <a:ext cx="3335593" cy="1622996"/>
            <a:chOff x="936702" y="752395"/>
            <a:chExt cx="3335593" cy="1622996"/>
          </a:xfrm>
        </p:grpSpPr>
        <p:grpSp>
          <p:nvGrpSpPr>
            <p:cNvPr id="7" name="Groupe 31">
              <a:extLst>
                <a:ext uri="{FF2B5EF4-FFF2-40B4-BE49-F238E27FC236}">
                  <a16:creationId xmlns:a16="http://schemas.microsoft.com/office/drawing/2014/main" id="{D1035EEB-2916-EE1C-A196-CFCB00FE6AB9}"/>
                </a:ext>
              </a:extLst>
            </p:cNvPr>
            <p:cNvGrpSpPr>
              <a:grpSpLocks noGrp="1" noUngrp="1" noRot="1" noMove="1" noResize="1"/>
            </p:cNvGrpSpPr>
            <p:nvPr/>
          </p:nvGrpSpPr>
          <p:grpSpPr>
            <a:xfrm>
              <a:off x="936702" y="752395"/>
              <a:ext cx="3335593" cy="1599056"/>
              <a:chOff x="936702" y="752395"/>
              <a:chExt cx="3335593" cy="1599056"/>
            </a:xfrm>
          </p:grpSpPr>
          <p:sp>
            <p:nvSpPr>
              <p:cNvPr id="8" name="ZoneTexte 9">
                <a:extLst>
                  <a:ext uri="{FF2B5EF4-FFF2-40B4-BE49-F238E27FC236}">
                    <a16:creationId xmlns:a16="http://schemas.microsoft.com/office/drawing/2014/main" id="{3FBC7444-B381-15EC-3BD0-153B22A53324}"/>
                  </a:ext>
                </a:extLst>
              </p:cNvPr>
              <p:cNvSpPr txBox="1">
                <a:spLocks noGrp="1" noRot="1" noMove="1" noResize="1" noEditPoints="1" noAdjustHandles="1" noChangeArrowheads="1" noChangeShapeType="1"/>
              </p:cNvSpPr>
              <p:nvPr/>
            </p:nvSpPr>
            <p:spPr>
              <a:xfrm>
                <a:off x="936702" y="1223622"/>
                <a:ext cx="3034509" cy="476283"/>
              </a:xfrm>
              <a:prstGeom prst="rect">
                <a:avLst/>
              </a:prstGeom>
              <a:noFill/>
              <a:ln cap="flat">
                <a:noFill/>
              </a:ln>
            </p:spPr>
            <p:txBody>
              <a:bodyPr vert="horz" wrap="square" lIns="91440" tIns="45720" rIns="91440" bIns="45720" anchor="t" anchorCtr="0" compatLnSpc="1">
                <a:spAutoFit/>
              </a:bodyPr>
              <a:lstStyle/>
              <a:p>
                <a:pPr marL="0" marR="0" lvl="0" indent="0" algn="r" defTabSz="914400" rtl="0" fontAlgn="auto" hangingPunct="1">
                  <a:lnSpc>
                    <a:spcPct val="130000"/>
                  </a:lnSpc>
                  <a:spcBef>
                    <a:spcPts val="0"/>
                  </a:spcBef>
                  <a:spcAft>
                    <a:spcPts val="0"/>
                  </a:spcAft>
                  <a:buNone/>
                  <a:tabLst/>
                  <a:defRPr sz="1800" b="0" i="0" u="none" strike="noStrike" kern="0" cap="none" spc="0" baseline="0">
                    <a:solidFill>
                      <a:srgbClr val="000000"/>
                    </a:solidFill>
                    <a:uFillTx/>
                  </a:defRPr>
                </a:pPr>
                <a:r>
                  <a:rPr lang="fr-FR" sz="1000" b="0" i="0" u="none" strike="noStrike" kern="1200" cap="none" spc="0" baseline="0" dirty="0">
                    <a:solidFill>
                      <a:srgbClr val="114864"/>
                    </a:solidFill>
                    <a:uFillTx/>
                    <a:latin typeface="Avenir Medium" pitchFamily="2"/>
                    <a:cs typeface="Arial" pitchFamily="34"/>
                  </a:rPr>
                  <a:t>Une mise à disposition d’exemple de cas d’usages et de prototypes d’IA pour tester et se confronter.</a:t>
                </a:r>
              </a:p>
            </p:txBody>
          </p:sp>
          <p:sp>
            <p:nvSpPr>
              <p:cNvPr id="9" name="Titre 1">
                <a:extLst>
                  <a:ext uri="{FF2B5EF4-FFF2-40B4-BE49-F238E27FC236}">
                    <a16:creationId xmlns:a16="http://schemas.microsoft.com/office/drawing/2014/main" id="{499A763E-CFB6-57BE-1B16-1D3B453F9C24}"/>
                  </a:ext>
                </a:extLst>
              </p:cNvPr>
              <p:cNvSpPr txBox="1">
                <a:spLocks noGrp="1" noRot="1" noMove="1" noResize="1" noEditPoints="1" noAdjustHandles="1" noChangeArrowheads="1" noChangeShapeType="1"/>
              </p:cNvSpPr>
              <p:nvPr/>
            </p:nvSpPr>
            <p:spPr>
              <a:xfrm>
                <a:off x="2518440" y="752395"/>
                <a:ext cx="1452762" cy="546408"/>
              </a:xfrm>
              <a:prstGeom prst="rect">
                <a:avLst/>
              </a:prstGeom>
              <a:noFill/>
              <a:ln cap="flat">
                <a:noFill/>
              </a:ln>
            </p:spPr>
            <p:txBody>
              <a:bodyPr vert="horz" wrap="square" lIns="91440" tIns="45720" rIns="91440" bIns="45720" anchor="t" anchorCtr="0" compatLnSpc="1">
                <a:noAutofit/>
              </a:bodyPr>
              <a:lstStyle/>
              <a:p>
                <a:pPr marL="0" marR="0" lvl="0" indent="0" algn="r" defTabSz="914372"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fr-FR" sz="1400" b="1" i="0" u="none" strike="noStrike" kern="1200" cap="none" spc="0" baseline="0" dirty="0">
                    <a:solidFill>
                      <a:srgbClr val="114864"/>
                    </a:solidFill>
                    <a:uFillTx/>
                    <a:latin typeface="Arial" pitchFamily="34"/>
                    <a:cs typeface="Arial" pitchFamily="34"/>
                  </a:rPr>
                  <a:t>Un bac à sable technologique</a:t>
                </a:r>
                <a:br>
                  <a:rPr lang="fr-FR" sz="2200" b="1" i="0" u="none" strike="noStrike" kern="1200" cap="none" spc="0" baseline="0" dirty="0">
                    <a:solidFill>
                      <a:srgbClr val="000000"/>
                    </a:solidFill>
                    <a:uFillTx/>
                    <a:latin typeface="Arial"/>
                  </a:rPr>
                </a:br>
                <a:endParaRPr lang="fr-FR" sz="1400" b="1" i="0" u="none" strike="noStrike" kern="1200" cap="none" spc="0" baseline="0" dirty="0">
                  <a:solidFill>
                    <a:srgbClr val="FFFFFF"/>
                  </a:solidFill>
                  <a:uFillTx/>
                  <a:latin typeface="Arial"/>
                </a:endParaRPr>
              </a:p>
            </p:txBody>
          </p:sp>
          <p:sp>
            <p:nvSpPr>
              <p:cNvPr id="10" name="Titre 1">
                <a:extLst>
                  <a:ext uri="{FF2B5EF4-FFF2-40B4-BE49-F238E27FC236}">
                    <a16:creationId xmlns:a16="http://schemas.microsoft.com/office/drawing/2014/main" id="{695A5EA6-47C8-7A37-F5EC-6067268F5EC3}"/>
                  </a:ext>
                </a:extLst>
              </p:cNvPr>
              <p:cNvSpPr txBox="1">
                <a:spLocks noGrp="1" noRot="1" noMove="1" noResize="1" noEditPoints="1" noAdjustHandles="1" noChangeArrowheads="1" noChangeShapeType="1"/>
              </p:cNvSpPr>
              <p:nvPr/>
            </p:nvSpPr>
            <p:spPr>
              <a:xfrm>
                <a:off x="1481318" y="1914460"/>
                <a:ext cx="2457568" cy="436991"/>
              </a:xfrm>
              <a:prstGeom prst="rect">
                <a:avLst/>
              </a:prstGeom>
              <a:noFill/>
              <a:ln cap="flat">
                <a:noFill/>
              </a:ln>
            </p:spPr>
            <p:txBody>
              <a:bodyPr vert="horz" wrap="square" lIns="91440" tIns="45720" rIns="91440" bIns="45720" anchor="t" anchorCtr="0" compatLnSpc="1">
                <a:noAutofit/>
              </a:bodyPr>
              <a:lstStyle/>
              <a:p>
                <a:pPr marL="0" marR="0" lvl="0" indent="0" algn="r" defTabSz="914372"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fr-FR" sz="1200" b="1" i="0" u="none" strike="noStrike" kern="1200" cap="none" spc="0" baseline="0" dirty="0">
                    <a:solidFill>
                      <a:srgbClr val="114864"/>
                    </a:solidFill>
                    <a:highlight>
                      <a:srgbClr val="94F5FA"/>
                    </a:highlight>
                    <a:uFillTx/>
                    <a:latin typeface="Avenir Next" pitchFamily="34"/>
                  </a:rPr>
                  <a:t>Un prototype pour un embarquement par exemple</a:t>
                </a:r>
                <a:br>
                  <a:rPr lang="fr-FR" sz="2200" b="1" i="0" u="none" strike="noStrike" kern="1200" cap="none" spc="0" baseline="0" dirty="0">
                    <a:solidFill>
                      <a:srgbClr val="000000"/>
                    </a:solidFill>
                    <a:uFillTx/>
                    <a:latin typeface="Arial"/>
                  </a:rPr>
                </a:br>
                <a:endParaRPr lang="fr-FR" sz="1400" b="1" i="0" u="none" strike="noStrike" kern="1200" cap="none" spc="0" baseline="0" dirty="0">
                  <a:solidFill>
                    <a:srgbClr val="FFFFFF"/>
                  </a:solidFill>
                  <a:uFillTx/>
                  <a:latin typeface="Arial"/>
                </a:endParaRPr>
              </a:p>
            </p:txBody>
          </p:sp>
          <p:grpSp>
            <p:nvGrpSpPr>
              <p:cNvPr id="11" name="Groupe 30">
                <a:extLst>
                  <a:ext uri="{FF2B5EF4-FFF2-40B4-BE49-F238E27FC236}">
                    <a16:creationId xmlns:a16="http://schemas.microsoft.com/office/drawing/2014/main" id="{04094CC3-7E63-F7D8-651D-EDDB6E0F11F6}"/>
                  </a:ext>
                </a:extLst>
              </p:cNvPr>
              <p:cNvGrpSpPr>
                <a:grpSpLocks noGrp="1" noUngrp="1" noRot="1" noMove="1" noResize="1"/>
              </p:cNvGrpSpPr>
              <p:nvPr/>
            </p:nvGrpSpPr>
            <p:grpSpPr>
              <a:xfrm>
                <a:off x="3948909" y="833137"/>
                <a:ext cx="323386" cy="1423044"/>
                <a:chOff x="3948909" y="833137"/>
                <a:chExt cx="323386" cy="1423044"/>
              </a:xfrm>
            </p:grpSpPr>
            <p:cxnSp>
              <p:nvCxnSpPr>
                <p:cNvPr id="12" name="Connecteur droit 11">
                  <a:extLst>
                    <a:ext uri="{FF2B5EF4-FFF2-40B4-BE49-F238E27FC236}">
                      <a16:creationId xmlns:a16="http://schemas.microsoft.com/office/drawing/2014/main" id="{DF098E0C-0AA6-45AF-FB12-E2F4CA1D693A}"/>
                    </a:ext>
                  </a:extLst>
                </p:cNvPr>
                <p:cNvCxnSpPr>
                  <a:cxnSpLocks noGrp="1" noRot="1" noMove="1" noResize="1" noEditPoints="1" noAdjustHandles="1" noChangeArrowheads="1" noChangeShapeType="1"/>
                </p:cNvCxnSpPr>
                <p:nvPr/>
              </p:nvCxnSpPr>
              <p:spPr>
                <a:xfrm>
                  <a:off x="4116171" y="1156523"/>
                  <a:ext cx="0" cy="1099658"/>
                </a:xfrm>
                <a:prstGeom prst="straightConnector1">
                  <a:avLst/>
                </a:prstGeom>
                <a:noFill/>
                <a:ln w="31747" cap="flat">
                  <a:solidFill>
                    <a:srgbClr val="114864"/>
                  </a:solidFill>
                  <a:prstDash val="solid"/>
                  <a:miter/>
                </a:ln>
              </p:spPr>
            </p:cxnSp>
            <p:sp>
              <p:nvSpPr>
                <p:cNvPr id="13" name="Ellipse 12">
                  <a:extLst>
                    <a:ext uri="{FF2B5EF4-FFF2-40B4-BE49-F238E27FC236}">
                      <a16:creationId xmlns:a16="http://schemas.microsoft.com/office/drawing/2014/main" id="{1657FEC7-53D2-ED6C-BEC5-5D74F1B8CDD9}"/>
                    </a:ext>
                  </a:extLst>
                </p:cNvPr>
                <p:cNvSpPr>
                  <a:spLocks noGrp="1" noRot="1" noMove="1" noResize="1" noEditPoints="1" noAdjustHandles="1" noChangeArrowheads="1" noChangeShapeType="1"/>
                </p:cNvSpPr>
                <p:nvPr/>
              </p:nvSpPr>
              <p:spPr>
                <a:xfrm>
                  <a:off x="3948909" y="833137"/>
                  <a:ext cx="323386" cy="32338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114864"/>
                </a:solidFill>
                <a:ln w="12701" cap="flat">
                  <a:solidFill>
                    <a:srgbClr val="022B52"/>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grpSp>
        </p:grpSp>
        <p:pic>
          <p:nvPicPr>
            <p:cNvPr id="35" name="Graphique 62" descr="Courir avec un remplissage uni">
              <a:extLst>
                <a:ext uri="{FF2B5EF4-FFF2-40B4-BE49-F238E27FC236}">
                  <a16:creationId xmlns:a16="http://schemas.microsoft.com/office/drawing/2014/main" id="{6B393762-B377-937E-F62F-A95213C645C9}"/>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3"/>
                </a:ext>
              </a:extLst>
            </a:blip>
            <a:stretch>
              <a:fillRect/>
            </a:stretch>
          </p:blipFill>
          <p:spPr>
            <a:xfrm>
              <a:off x="1010512" y="2015310"/>
              <a:ext cx="360081" cy="360081"/>
            </a:xfrm>
            <a:prstGeom prst="rect">
              <a:avLst/>
            </a:prstGeom>
            <a:noFill/>
            <a:ln cap="flat">
              <a:noFill/>
            </a:ln>
          </p:spPr>
        </p:pic>
        <p:pic>
          <p:nvPicPr>
            <p:cNvPr id="38" name="Graphique 69" descr="Courir avec un remplissage uni">
              <a:extLst>
                <a:ext uri="{FF2B5EF4-FFF2-40B4-BE49-F238E27FC236}">
                  <a16:creationId xmlns:a16="http://schemas.microsoft.com/office/drawing/2014/main" id="{E80F5616-2DAA-0900-C1DE-61B19DB59801}"/>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4"/>
                </a:ext>
              </a:extLst>
            </a:blip>
            <a:stretch>
              <a:fillRect/>
            </a:stretch>
          </p:blipFill>
          <p:spPr>
            <a:xfrm>
              <a:off x="1278861" y="2015310"/>
              <a:ext cx="360081" cy="360081"/>
            </a:xfrm>
            <a:prstGeom prst="rect">
              <a:avLst/>
            </a:prstGeom>
            <a:noFill/>
            <a:ln cap="flat">
              <a:noFill/>
            </a:ln>
          </p:spPr>
        </p:pic>
      </p:grpSp>
      <p:grpSp>
        <p:nvGrpSpPr>
          <p:cNvPr id="54" name="Groupe 53">
            <a:extLst>
              <a:ext uri="{FF2B5EF4-FFF2-40B4-BE49-F238E27FC236}">
                <a16:creationId xmlns:a16="http://schemas.microsoft.com/office/drawing/2014/main" id="{0CBBB297-93D2-7416-440E-7AD747BA22C0}"/>
              </a:ext>
            </a:extLst>
          </p:cNvPr>
          <p:cNvGrpSpPr>
            <a:grpSpLocks noGrp="1" noUngrp="1" noRot="1" noMove="1" noResize="1"/>
          </p:cNvGrpSpPr>
          <p:nvPr/>
        </p:nvGrpSpPr>
        <p:grpSpPr>
          <a:xfrm>
            <a:off x="4699467" y="687752"/>
            <a:ext cx="3806283" cy="2148883"/>
            <a:chOff x="4699467" y="687752"/>
            <a:chExt cx="3806283" cy="2148883"/>
          </a:xfrm>
        </p:grpSpPr>
        <p:sp>
          <p:nvSpPr>
            <p:cNvPr id="50" name="Rectangle : coins arrondis 5">
              <a:extLst>
                <a:ext uri="{FF2B5EF4-FFF2-40B4-BE49-F238E27FC236}">
                  <a16:creationId xmlns:a16="http://schemas.microsoft.com/office/drawing/2014/main" id="{CC4A1DFC-BE42-74FC-C79B-B9940903F3C4}"/>
                </a:ext>
              </a:extLst>
            </p:cNvPr>
            <p:cNvSpPr>
              <a:spLocks noGrp="1" noRot="1" noMove="1" noResize="1" noEditPoints="1" noAdjustHandles="1" noChangeArrowheads="1" noChangeShapeType="1"/>
            </p:cNvSpPr>
            <p:nvPr/>
          </p:nvSpPr>
          <p:spPr bwMode="auto">
            <a:xfrm>
              <a:off x="4699467" y="687752"/>
              <a:ext cx="3806283" cy="2148883"/>
            </a:xfrm>
            <a:prstGeom prst="roundRect">
              <a:avLst>
                <a:gd name="adj" fmla="val 16667"/>
              </a:avLst>
            </a:prstGeom>
            <a:solidFill>
              <a:srgbClr val="114864">
                <a:alpha val="10000"/>
              </a:srgbClr>
            </a:solidFill>
            <a:ln>
              <a:solidFill>
                <a:srgbClr val="00F8F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grpSp>
          <p:nvGrpSpPr>
            <p:cNvPr id="52" name="Groupe 51">
              <a:extLst>
                <a:ext uri="{FF2B5EF4-FFF2-40B4-BE49-F238E27FC236}">
                  <a16:creationId xmlns:a16="http://schemas.microsoft.com/office/drawing/2014/main" id="{6EDED088-DE83-D8F9-9E8B-5619BF9D6008}"/>
                </a:ext>
              </a:extLst>
            </p:cNvPr>
            <p:cNvGrpSpPr>
              <a:grpSpLocks noGrp="1" noUngrp="1" noRot="1" noMove="1" noResize="1"/>
            </p:cNvGrpSpPr>
            <p:nvPr/>
          </p:nvGrpSpPr>
          <p:grpSpPr>
            <a:xfrm>
              <a:off x="4871703" y="764676"/>
              <a:ext cx="3496034" cy="1968519"/>
              <a:chOff x="4871703" y="764676"/>
              <a:chExt cx="3496034" cy="1968519"/>
            </a:xfrm>
          </p:grpSpPr>
          <p:grpSp>
            <p:nvGrpSpPr>
              <p:cNvPr id="21" name="Groupe 39">
                <a:extLst>
                  <a:ext uri="{FF2B5EF4-FFF2-40B4-BE49-F238E27FC236}">
                    <a16:creationId xmlns:a16="http://schemas.microsoft.com/office/drawing/2014/main" id="{02EF4553-224C-D51B-F2DE-80BAC2458ED0}"/>
                  </a:ext>
                </a:extLst>
              </p:cNvPr>
              <p:cNvGrpSpPr>
                <a:grpSpLocks noGrp="1" noUngrp="1" noRot="1" noMove="1" noResize="1"/>
              </p:cNvGrpSpPr>
              <p:nvPr/>
            </p:nvGrpSpPr>
            <p:grpSpPr>
              <a:xfrm>
                <a:off x="4871703" y="764676"/>
                <a:ext cx="3117399" cy="1942853"/>
                <a:chOff x="4871703" y="764676"/>
                <a:chExt cx="3117399" cy="1942853"/>
              </a:xfrm>
            </p:grpSpPr>
            <p:sp>
              <p:nvSpPr>
                <p:cNvPr id="22" name="ZoneTexte 40">
                  <a:extLst>
                    <a:ext uri="{FF2B5EF4-FFF2-40B4-BE49-F238E27FC236}">
                      <a16:creationId xmlns:a16="http://schemas.microsoft.com/office/drawing/2014/main" id="{1DB712C9-D9C3-D5DD-8286-7AAF6B2F0159}"/>
                    </a:ext>
                  </a:extLst>
                </p:cNvPr>
                <p:cNvSpPr txBox="1">
                  <a:spLocks noGrp="1" noRot="1" noMove="1" noResize="1" noEditPoints="1" noAdjustHandles="1" noChangeArrowheads="1" noChangeShapeType="1"/>
                </p:cNvSpPr>
                <p:nvPr/>
              </p:nvSpPr>
              <p:spPr>
                <a:xfrm>
                  <a:off x="5216267" y="1233223"/>
                  <a:ext cx="2772835" cy="880302"/>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30000"/>
                    </a:lnSpc>
                    <a:spcBef>
                      <a:spcPts val="0"/>
                    </a:spcBef>
                    <a:spcAft>
                      <a:spcPts val="0"/>
                    </a:spcAft>
                    <a:buNone/>
                    <a:tabLst/>
                    <a:defRPr sz="1800" b="0" i="0" u="none" strike="noStrike" kern="0" cap="none" spc="0" baseline="0">
                      <a:solidFill>
                        <a:srgbClr val="000000"/>
                      </a:solidFill>
                      <a:uFillTx/>
                    </a:defRPr>
                  </a:pPr>
                  <a:r>
                    <a:rPr lang="fr-FR" sz="1000" b="0" i="0" u="none" strike="noStrike" kern="1200" cap="none" spc="0" baseline="0" dirty="0">
                      <a:solidFill>
                        <a:srgbClr val="114864"/>
                      </a:solidFill>
                      <a:uFillTx/>
                      <a:latin typeface="Avenir Medium" pitchFamily="2"/>
                      <a:cs typeface="Arial" pitchFamily="34"/>
                    </a:rPr>
                    <a:t>Des prises de parole régulière pour partager autour d’innovation technologique et la remontée de signaux faibles pour être à l’écoute de ce qui peut se faire</a:t>
                  </a:r>
                </a:p>
              </p:txBody>
            </p:sp>
            <p:sp>
              <p:nvSpPr>
                <p:cNvPr id="23" name="Titre 1">
                  <a:extLst>
                    <a:ext uri="{FF2B5EF4-FFF2-40B4-BE49-F238E27FC236}">
                      <a16:creationId xmlns:a16="http://schemas.microsoft.com/office/drawing/2014/main" id="{824AB3EB-2BB7-7587-739A-D99E3F85B365}"/>
                    </a:ext>
                  </a:extLst>
                </p:cNvPr>
                <p:cNvSpPr txBox="1">
                  <a:spLocks noGrp="1" noRot="1" noMove="1" noResize="1" noEditPoints="1" noAdjustHandles="1" noChangeArrowheads="1" noChangeShapeType="1"/>
                </p:cNvSpPr>
                <p:nvPr/>
              </p:nvSpPr>
              <p:spPr>
                <a:xfrm>
                  <a:off x="5189512" y="764676"/>
                  <a:ext cx="2389034" cy="546408"/>
                </a:xfrm>
                <a:prstGeom prst="rect">
                  <a:avLst/>
                </a:prstGeom>
                <a:noFill/>
                <a:ln cap="flat">
                  <a:noFill/>
                </a:ln>
              </p:spPr>
              <p:txBody>
                <a:bodyPr vert="horz" wrap="square" lIns="91440" tIns="45720" rIns="91440" bIns="45720" anchor="t" anchorCtr="0" compatLnSpc="1">
                  <a:noAutofit/>
                </a:bodyPr>
                <a:lstStyle/>
                <a:p>
                  <a:pPr marL="0" marR="0" lvl="0" indent="0" algn="l" defTabSz="914372"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fr-FR" sz="1400" b="1" i="0" u="none" strike="noStrike" kern="1200" cap="none" spc="0" baseline="0" dirty="0">
                      <a:solidFill>
                        <a:srgbClr val="114864"/>
                      </a:solidFill>
                      <a:uFillTx/>
                      <a:latin typeface="Arial"/>
                    </a:rPr>
                    <a:t>Des actions de communication</a:t>
                  </a:r>
                </a:p>
                <a:p>
                  <a:pPr marL="0" marR="0" lvl="0" indent="0" algn="l" defTabSz="914372" rtl="0" fontAlgn="auto" hangingPunct="1">
                    <a:lnSpc>
                      <a:spcPct val="90000"/>
                    </a:lnSpc>
                    <a:spcBef>
                      <a:spcPts val="0"/>
                    </a:spcBef>
                    <a:spcAft>
                      <a:spcPts val="0"/>
                    </a:spcAft>
                    <a:buNone/>
                    <a:tabLst/>
                    <a:defRPr sz="1800" b="0" i="0" u="none" strike="noStrike" kern="0" cap="none" spc="0" baseline="0">
                      <a:solidFill>
                        <a:srgbClr val="000000"/>
                      </a:solidFill>
                      <a:uFillTx/>
                    </a:defRPr>
                  </a:pPr>
                  <a:br>
                    <a:rPr lang="fr-FR" sz="2200" b="1" i="0" u="none" strike="noStrike" kern="1200" cap="none" spc="0" baseline="0" dirty="0">
                      <a:solidFill>
                        <a:srgbClr val="000000"/>
                      </a:solidFill>
                      <a:uFillTx/>
                      <a:latin typeface="Arial"/>
                    </a:rPr>
                  </a:br>
                  <a:endParaRPr lang="fr-FR" sz="1400" b="1" i="0" u="none" strike="noStrike" kern="1200" cap="none" spc="0" baseline="0" dirty="0">
                    <a:solidFill>
                      <a:srgbClr val="FFFFFF"/>
                    </a:solidFill>
                    <a:uFillTx/>
                    <a:latin typeface="Arial"/>
                  </a:endParaRPr>
                </a:p>
              </p:txBody>
            </p:sp>
            <p:sp>
              <p:nvSpPr>
                <p:cNvPr id="24" name="Titre 1">
                  <a:extLst>
                    <a:ext uri="{FF2B5EF4-FFF2-40B4-BE49-F238E27FC236}">
                      <a16:creationId xmlns:a16="http://schemas.microsoft.com/office/drawing/2014/main" id="{B44C1C70-9919-025D-CF77-25061912E5EE}"/>
                    </a:ext>
                  </a:extLst>
                </p:cNvPr>
                <p:cNvSpPr txBox="1">
                  <a:spLocks noGrp="1" noRot="1" noMove="1" noResize="1" noEditPoints="1" noAdjustHandles="1" noChangeArrowheads="1" noChangeShapeType="1"/>
                </p:cNvSpPr>
                <p:nvPr/>
              </p:nvSpPr>
              <p:spPr>
                <a:xfrm>
                  <a:off x="5216267" y="2117165"/>
                  <a:ext cx="2595551" cy="590364"/>
                </a:xfrm>
                <a:prstGeom prst="rect">
                  <a:avLst/>
                </a:prstGeom>
                <a:noFill/>
                <a:ln cap="flat">
                  <a:noFill/>
                </a:ln>
              </p:spPr>
              <p:txBody>
                <a:bodyPr vert="horz" wrap="square" lIns="91440" tIns="45720" rIns="91440" bIns="45720" anchor="t" anchorCtr="0" compatLnSpc="1">
                  <a:noAutofit/>
                </a:bodyPr>
                <a:lstStyle/>
                <a:p>
                  <a:pPr marL="0" marR="0" lvl="0" indent="0" algn="l" defTabSz="914372"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fr-FR" sz="1200" b="1" i="0" u="none" strike="noStrike" kern="1200" cap="none" spc="0" baseline="0" dirty="0">
                      <a:solidFill>
                        <a:srgbClr val="114864"/>
                      </a:solidFill>
                      <a:highlight>
                        <a:srgbClr val="94F5FA"/>
                      </a:highlight>
                      <a:uFillTx/>
                      <a:latin typeface="Avenir Next" pitchFamily="34"/>
                    </a:rPr>
                    <a:t>Ces actions de communication par embarquement par projection</a:t>
                  </a:r>
                  <a:br>
                    <a:rPr lang="fr-FR" sz="2200" b="1" i="0" u="none" strike="noStrike" kern="1200" cap="none" spc="0" baseline="0" dirty="0">
                      <a:solidFill>
                        <a:srgbClr val="000000"/>
                      </a:solidFill>
                      <a:uFillTx/>
                      <a:latin typeface="Arial"/>
                    </a:rPr>
                  </a:br>
                  <a:endParaRPr lang="fr-FR" sz="1400" b="1" i="0" u="none" strike="noStrike" kern="1200" cap="none" spc="0" baseline="0" dirty="0">
                    <a:solidFill>
                      <a:srgbClr val="FFFFFF"/>
                    </a:solidFill>
                    <a:uFillTx/>
                    <a:latin typeface="Arial"/>
                  </a:endParaRPr>
                </a:p>
              </p:txBody>
            </p:sp>
            <p:grpSp>
              <p:nvGrpSpPr>
                <p:cNvPr id="25" name="Groupe 43">
                  <a:extLst>
                    <a:ext uri="{FF2B5EF4-FFF2-40B4-BE49-F238E27FC236}">
                      <a16:creationId xmlns:a16="http://schemas.microsoft.com/office/drawing/2014/main" id="{E2B805A0-5FE9-650B-5D17-4A1206145788}"/>
                    </a:ext>
                  </a:extLst>
                </p:cNvPr>
                <p:cNvGrpSpPr>
                  <a:grpSpLocks noGrp="1" noUngrp="1" noRot="1" noMove="1" noResize="1"/>
                </p:cNvGrpSpPr>
                <p:nvPr/>
              </p:nvGrpSpPr>
              <p:grpSpPr>
                <a:xfrm>
                  <a:off x="4871703" y="831774"/>
                  <a:ext cx="323386" cy="1796248"/>
                  <a:chOff x="4871703" y="831774"/>
                  <a:chExt cx="323386" cy="1796248"/>
                </a:xfrm>
              </p:grpSpPr>
              <p:cxnSp>
                <p:nvCxnSpPr>
                  <p:cNvPr id="26" name="Connecteur droit 44">
                    <a:extLst>
                      <a:ext uri="{FF2B5EF4-FFF2-40B4-BE49-F238E27FC236}">
                        <a16:creationId xmlns:a16="http://schemas.microsoft.com/office/drawing/2014/main" id="{36D56128-CCC1-844F-34F4-1908D5C4FDE1}"/>
                      </a:ext>
                    </a:extLst>
                  </p:cNvPr>
                  <p:cNvCxnSpPr>
                    <a:cxnSpLocks noGrp="1" noRot="1" noMove="1" noResize="1" noEditPoints="1" noAdjustHandles="1" noChangeArrowheads="1" noChangeShapeType="1"/>
                  </p:cNvCxnSpPr>
                  <p:nvPr/>
                </p:nvCxnSpPr>
                <p:spPr>
                  <a:xfrm>
                    <a:off x="5038974" y="1155161"/>
                    <a:ext cx="0" cy="1472861"/>
                  </a:xfrm>
                  <a:prstGeom prst="straightConnector1">
                    <a:avLst/>
                  </a:prstGeom>
                  <a:noFill/>
                  <a:ln w="31747" cap="flat">
                    <a:solidFill>
                      <a:srgbClr val="114864"/>
                    </a:solidFill>
                    <a:prstDash val="solid"/>
                    <a:miter/>
                  </a:ln>
                </p:spPr>
              </p:cxnSp>
              <p:sp>
                <p:nvSpPr>
                  <p:cNvPr id="27" name="Ellipse 45">
                    <a:extLst>
                      <a:ext uri="{FF2B5EF4-FFF2-40B4-BE49-F238E27FC236}">
                        <a16:creationId xmlns:a16="http://schemas.microsoft.com/office/drawing/2014/main" id="{F8EE5D20-7D43-75E4-2D53-946BF3BDAB8B}"/>
                      </a:ext>
                    </a:extLst>
                  </p:cNvPr>
                  <p:cNvSpPr>
                    <a:spLocks noGrp="1" noRot="1" noMove="1" noResize="1" noEditPoints="1" noAdjustHandles="1" noChangeArrowheads="1" noChangeShapeType="1"/>
                  </p:cNvSpPr>
                  <p:nvPr/>
                </p:nvSpPr>
                <p:spPr>
                  <a:xfrm>
                    <a:off x="4871703" y="831774"/>
                    <a:ext cx="323386" cy="32338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114864"/>
                  </a:solidFill>
                  <a:ln w="12701" cap="flat">
                    <a:solidFill>
                      <a:srgbClr val="022B52"/>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grpSp>
          </p:grpSp>
          <p:pic>
            <p:nvPicPr>
              <p:cNvPr id="39" name="Graphique 70" descr="Courir avec un remplissage uni">
                <a:extLst>
                  <a:ext uri="{FF2B5EF4-FFF2-40B4-BE49-F238E27FC236}">
                    <a16:creationId xmlns:a16="http://schemas.microsoft.com/office/drawing/2014/main" id="{808DA058-5882-5FF2-E6F9-7DC5AF089F6A}"/>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5"/>
                  </a:ext>
                </a:extLst>
              </a:blip>
              <a:stretch>
                <a:fillRect/>
              </a:stretch>
            </p:blipFill>
            <p:spPr>
              <a:xfrm>
                <a:off x="7013740" y="2373114"/>
                <a:ext cx="360081" cy="360081"/>
              </a:xfrm>
              <a:prstGeom prst="rect">
                <a:avLst/>
              </a:prstGeom>
              <a:noFill/>
              <a:ln cap="flat">
                <a:noFill/>
              </a:ln>
            </p:spPr>
          </p:pic>
          <p:pic>
            <p:nvPicPr>
              <p:cNvPr id="40" name="Graphique 71" descr="Courir avec un remplissage uni">
                <a:extLst>
                  <a:ext uri="{FF2B5EF4-FFF2-40B4-BE49-F238E27FC236}">
                    <a16:creationId xmlns:a16="http://schemas.microsoft.com/office/drawing/2014/main" id="{78F90106-254C-1D3A-3536-76A785C2ABA2}"/>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6"/>
                  </a:ext>
                </a:extLst>
              </a:blip>
              <a:stretch>
                <a:fillRect/>
              </a:stretch>
            </p:blipFill>
            <p:spPr>
              <a:xfrm>
                <a:off x="7262219" y="2373114"/>
                <a:ext cx="360081" cy="360081"/>
              </a:xfrm>
              <a:prstGeom prst="rect">
                <a:avLst/>
              </a:prstGeom>
              <a:noFill/>
              <a:ln cap="flat">
                <a:noFill/>
              </a:ln>
            </p:spPr>
          </p:pic>
          <p:pic>
            <p:nvPicPr>
              <p:cNvPr id="41" name="Graphique 72" descr="Courir avec un remplissage uni">
                <a:extLst>
                  <a:ext uri="{FF2B5EF4-FFF2-40B4-BE49-F238E27FC236}">
                    <a16:creationId xmlns:a16="http://schemas.microsoft.com/office/drawing/2014/main" id="{D7EDC335-FE93-EB54-4889-F5A8308C6B8E}"/>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7"/>
                  </a:ext>
                </a:extLst>
              </a:blip>
              <a:stretch>
                <a:fillRect/>
              </a:stretch>
            </p:blipFill>
            <p:spPr>
              <a:xfrm>
                <a:off x="7510698" y="2373114"/>
                <a:ext cx="360081" cy="360081"/>
              </a:xfrm>
              <a:prstGeom prst="rect">
                <a:avLst/>
              </a:prstGeom>
              <a:noFill/>
              <a:ln cap="flat">
                <a:noFill/>
              </a:ln>
            </p:spPr>
          </p:pic>
          <p:pic>
            <p:nvPicPr>
              <p:cNvPr id="42" name="Graphique 73" descr="Courir avec un remplissage uni">
                <a:extLst>
                  <a:ext uri="{FF2B5EF4-FFF2-40B4-BE49-F238E27FC236}">
                    <a16:creationId xmlns:a16="http://schemas.microsoft.com/office/drawing/2014/main" id="{A22C9266-4F8C-2E3F-F07A-60B01A239962}"/>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8"/>
                  </a:ext>
                </a:extLst>
              </a:blip>
              <a:stretch>
                <a:fillRect/>
              </a:stretch>
            </p:blipFill>
            <p:spPr>
              <a:xfrm>
                <a:off x="7759177" y="2373114"/>
                <a:ext cx="360081" cy="360081"/>
              </a:xfrm>
              <a:prstGeom prst="rect">
                <a:avLst/>
              </a:prstGeom>
              <a:noFill/>
              <a:ln cap="flat">
                <a:noFill/>
              </a:ln>
            </p:spPr>
          </p:pic>
          <p:pic>
            <p:nvPicPr>
              <p:cNvPr id="43" name="Graphique 74" descr="Courir avec un remplissage uni">
                <a:extLst>
                  <a:ext uri="{FF2B5EF4-FFF2-40B4-BE49-F238E27FC236}">
                    <a16:creationId xmlns:a16="http://schemas.microsoft.com/office/drawing/2014/main" id="{2A186496-8C98-ECB0-45E4-82BB4F4B7A35}"/>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4"/>
                  </a:ext>
                </a:extLst>
              </a:blip>
              <a:stretch>
                <a:fillRect/>
              </a:stretch>
            </p:blipFill>
            <p:spPr>
              <a:xfrm>
                <a:off x="8007656" y="2373114"/>
                <a:ext cx="360081" cy="360081"/>
              </a:xfrm>
              <a:prstGeom prst="rect">
                <a:avLst/>
              </a:prstGeom>
              <a:noFill/>
              <a:ln cap="flat">
                <a:noFill/>
              </a:ln>
            </p:spPr>
          </p:pic>
        </p:grpSp>
      </p:grpSp>
      <p:grpSp>
        <p:nvGrpSpPr>
          <p:cNvPr id="57" name="Groupe 56">
            <a:extLst>
              <a:ext uri="{FF2B5EF4-FFF2-40B4-BE49-F238E27FC236}">
                <a16:creationId xmlns:a16="http://schemas.microsoft.com/office/drawing/2014/main" id="{83696128-2AE5-ED8F-E7DE-19972630530C}"/>
              </a:ext>
            </a:extLst>
          </p:cNvPr>
          <p:cNvGrpSpPr>
            <a:grpSpLocks noGrp="1" noUngrp="1" noRot="1" noMove="1" noResize="1"/>
          </p:cNvGrpSpPr>
          <p:nvPr/>
        </p:nvGrpSpPr>
        <p:grpSpPr>
          <a:xfrm>
            <a:off x="690727" y="2731272"/>
            <a:ext cx="3806283" cy="1807074"/>
            <a:chOff x="690727" y="2731272"/>
            <a:chExt cx="3806283" cy="1807074"/>
          </a:xfrm>
        </p:grpSpPr>
        <p:grpSp>
          <p:nvGrpSpPr>
            <p:cNvPr id="56" name="Groupe 55">
              <a:extLst>
                <a:ext uri="{FF2B5EF4-FFF2-40B4-BE49-F238E27FC236}">
                  <a16:creationId xmlns:a16="http://schemas.microsoft.com/office/drawing/2014/main" id="{F8954D88-EF93-7F08-3205-0A8506A5C111}"/>
                </a:ext>
              </a:extLst>
            </p:cNvPr>
            <p:cNvGrpSpPr>
              <a:grpSpLocks noGrp="1" noUngrp="1" noRot="1" noMove="1" noResize="1"/>
            </p:cNvGrpSpPr>
            <p:nvPr/>
          </p:nvGrpSpPr>
          <p:grpSpPr>
            <a:xfrm>
              <a:off x="690727" y="2731272"/>
              <a:ext cx="3806283" cy="1807074"/>
              <a:chOff x="690727" y="2731272"/>
              <a:chExt cx="3806283" cy="1807074"/>
            </a:xfrm>
          </p:grpSpPr>
          <p:grpSp>
            <p:nvGrpSpPr>
              <p:cNvPr id="53" name="Groupe 52">
                <a:extLst>
                  <a:ext uri="{FF2B5EF4-FFF2-40B4-BE49-F238E27FC236}">
                    <a16:creationId xmlns:a16="http://schemas.microsoft.com/office/drawing/2014/main" id="{5EC39678-2555-08D9-0302-B2B0A2559FA1}"/>
                  </a:ext>
                </a:extLst>
              </p:cNvPr>
              <p:cNvGrpSpPr>
                <a:grpSpLocks noGrp="1" noUngrp="1" noRot="1" noMove="1" noResize="1"/>
              </p:cNvGrpSpPr>
              <p:nvPr/>
            </p:nvGrpSpPr>
            <p:grpSpPr>
              <a:xfrm>
                <a:off x="690727" y="2731272"/>
                <a:ext cx="3806283" cy="1807074"/>
                <a:chOff x="690727" y="2731272"/>
                <a:chExt cx="3806283" cy="1807074"/>
              </a:xfrm>
            </p:grpSpPr>
            <p:sp>
              <p:nvSpPr>
                <p:cNvPr id="49" name="Rectangle : coins arrondis 6">
                  <a:extLst>
                    <a:ext uri="{FF2B5EF4-FFF2-40B4-BE49-F238E27FC236}">
                      <a16:creationId xmlns:a16="http://schemas.microsoft.com/office/drawing/2014/main" id="{E00014FC-B1DC-BA2B-171E-05C37D004C40}"/>
                    </a:ext>
                  </a:extLst>
                </p:cNvPr>
                <p:cNvSpPr>
                  <a:spLocks noGrp="1" noRot="1" noMove="1" noResize="1" noEditPoints="1" noAdjustHandles="1" noChangeArrowheads="1" noChangeShapeType="1"/>
                </p:cNvSpPr>
                <p:nvPr/>
              </p:nvSpPr>
              <p:spPr bwMode="auto">
                <a:xfrm>
                  <a:off x="690727" y="2731272"/>
                  <a:ext cx="3806283" cy="1807074"/>
                </a:xfrm>
                <a:prstGeom prst="roundRect">
                  <a:avLst>
                    <a:gd name="adj" fmla="val 16667"/>
                  </a:avLst>
                </a:prstGeom>
                <a:solidFill>
                  <a:srgbClr val="114864">
                    <a:alpha val="10000"/>
                  </a:srgbClr>
                </a:solidFill>
                <a:ln>
                  <a:solidFill>
                    <a:srgbClr val="00F8F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grpSp>
              <p:nvGrpSpPr>
                <p:cNvPr id="14" name="Groupe 32">
                  <a:extLst>
                    <a:ext uri="{FF2B5EF4-FFF2-40B4-BE49-F238E27FC236}">
                      <a16:creationId xmlns:a16="http://schemas.microsoft.com/office/drawing/2014/main" id="{A8CC6562-6551-BB2D-8016-76D6B9D19801}"/>
                    </a:ext>
                  </a:extLst>
                </p:cNvPr>
                <p:cNvGrpSpPr>
                  <a:grpSpLocks noGrp="1" noUngrp="1" noRot="1" noMove="1" noResize="1"/>
                </p:cNvGrpSpPr>
                <p:nvPr/>
              </p:nvGrpSpPr>
              <p:grpSpPr>
                <a:xfrm>
                  <a:off x="1389439" y="2851080"/>
                  <a:ext cx="2896636" cy="1593826"/>
                  <a:chOff x="1389439" y="2851080"/>
                  <a:chExt cx="2896636" cy="1593826"/>
                </a:xfrm>
              </p:grpSpPr>
              <p:sp>
                <p:nvSpPr>
                  <p:cNvPr id="15" name="ZoneTexte 33">
                    <a:extLst>
                      <a:ext uri="{FF2B5EF4-FFF2-40B4-BE49-F238E27FC236}">
                        <a16:creationId xmlns:a16="http://schemas.microsoft.com/office/drawing/2014/main" id="{B16BF9F3-8A7E-8944-974C-7B202C3CC06D}"/>
                      </a:ext>
                    </a:extLst>
                  </p:cNvPr>
                  <p:cNvSpPr txBox="1">
                    <a:spLocks noGrp="1" noRot="1" noMove="1" noResize="1" noEditPoints="1" noAdjustHandles="1" noChangeArrowheads="1" noChangeShapeType="1"/>
                  </p:cNvSpPr>
                  <p:nvPr/>
                </p:nvSpPr>
                <p:spPr>
                  <a:xfrm>
                    <a:off x="1481318" y="3322307"/>
                    <a:ext cx="2503672" cy="680697"/>
                  </a:xfrm>
                  <a:prstGeom prst="rect">
                    <a:avLst/>
                  </a:prstGeom>
                  <a:noFill/>
                  <a:ln cap="flat">
                    <a:noFill/>
                  </a:ln>
                </p:spPr>
                <p:txBody>
                  <a:bodyPr vert="horz" wrap="square" lIns="91440" tIns="45720" rIns="91440" bIns="45720" anchor="t" anchorCtr="0" compatLnSpc="1">
                    <a:spAutoFit/>
                  </a:bodyPr>
                  <a:lstStyle/>
                  <a:p>
                    <a:pPr marL="0" marR="0" lvl="0" indent="0" algn="r" defTabSz="914400" rtl="0" fontAlgn="auto" hangingPunct="1">
                      <a:lnSpc>
                        <a:spcPct val="130000"/>
                      </a:lnSpc>
                      <a:spcBef>
                        <a:spcPts val="0"/>
                      </a:spcBef>
                      <a:spcAft>
                        <a:spcPts val="0"/>
                      </a:spcAft>
                      <a:buNone/>
                      <a:tabLst/>
                      <a:defRPr sz="1800" b="0" i="0" u="none" strike="noStrike" kern="0" cap="none" spc="0" baseline="0">
                        <a:solidFill>
                          <a:srgbClr val="000000"/>
                        </a:solidFill>
                        <a:uFillTx/>
                      </a:defRPr>
                    </a:pPr>
                    <a:r>
                      <a:rPr lang="fr-FR" sz="1000" b="0" i="0" u="none" strike="noStrike" kern="1200" cap="none" spc="0" baseline="0">
                        <a:solidFill>
                          <a:srgbClr val="114864"/>
                        </a:solidFill>
                        <a:uFillTx/>
                        <a:latin typeface="Avenir Next Medium" pitchFamily="34"/>
                        <a:cs typeface="Arial" pitchFamily="34"/>
                      </a:rPr>
                      <a:t>Un réseau d’ambassadeurs pour faire connaitre le Lab’ et initier la discussion et la remontée des besoins</a:t>
                    </a:r>
                    <a:r>
                      <a:rPr lang="fr-FR" sz="1000" b="0" i="0" u="none" strike="noStrike" kern="1200" cap="none" spc="0" baseline="0">
                        <a:solidFill>
                          <a:srgbClr val="000000"/>
                        </a:solidFill>
                        <a:uFillTx/>
                        <a:latin typeface="Arial Nova" pitchFamily="34"/>
                        <a:cs typeface="Arial" pitchFamily="34"/>
                      </a:rPr>
                      <a:t>.</a:t>
                    </a:r>
                  </a:p>
                </p:txBody>
              </p:sp>
              <p:sp>
                <p:nvSpPr>
                  <p:cNvPr id="16" name="Titre 1">
                    <a:extLst>
                      <a:ext uri="{FF2B5EF4-FFF2-40B4-BE49-F238E27FC236}">
                        <a16:creationId xmlns:a16="http://schemas.microsoft.com/office/drawing/2014/main" id="{E959FA1A-6376-CFD6-8C3C-64D605E5F274}"/>
                      </a:ext>
                    </a:extLst>
                  </p:cNvPr>
                  <p:cNvSpPr txBox="1">
                    <a:spLocks noGrp="1" noRot="1" noMove="1" noResize="1" noEditPoints="1" noAdjustHandles="1" noChangeArrowheads="1" noChangeShapeType="1"/>
                  </p:cNvSpPr>
                  <p:nvPr/>
                </p:nvSpPr>
                <p:spPr>
                  <a:xfrm>
                    <a:off x="2153347" y="2851080"/>
                    <a:ext cx="1831643" cy="546408"/>
                  </a:xfrm>
                  <a:prstGeom prst="rect">
                    <a:avLst/>
                  </a:prstGeom>
                  <a:noFill/>
                  <a:ln cap="flat">
                    <a:noFill/>
                  </a:ln>
                </p:spPr>
                <p:txBody>
                  <a:bodyPr vert="horz" wrap="square" lIns="91440" tIns="45720" rIns="91440" bIns="45720" anchor="t" anchorCtr="0" compatLnSpc="1">
                    <a:noAutofit/>
                  </a:bodyPr>
                  <a:lstStyle/>
                  <a:p>
                    <a:pPr marL="0" marR="0" lvl="0" indent="0" algn="r" defTabSz="914372"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fr-FR" sz="1400" b="1" i="0" u="none" strike="noStrike" kern="1200" cap="none" spc="0" baseline="0" dirty="0">
                        <a:solidFill>
                          <a:srgbClr val="114864"/>
                        </a:solidFill>
                        <a:uFillTx/>
                        <a:latin typeface="Arial"/>
                      </a:rPr>
                      <a:t>Un réseau d’ambassadeurs</a:t>
                    </a:r>
                    <a:br>
                      <a:rPr lang="fr-FR" sz="2200" b="1" i="0" u="none" strike="noStrike" kern="1200" cap="none" spc="0" baseline="0" dirty="0">
                        <a:solidFill>
                          <a:srgbClr val="000000"/>
                        </a:solidFill>
                        <a:uFillTx/>
                        <a:latin typeface="Arial"/>
                      </a:rPr>
                    </a:br>
                    <a:endParaRPr lang="fr-FR" sz="1400" b="1" i="0" u="none" strike="noStrike" kern="1200" cap="none" spc="0" baseline="0" dirty="0">
                      <a:solidFill>
                        <a:srgbClr val="FFFFFF"/>
                      </a:solidFill>
                      <a:uFillTx/>
                      <a:latin typeface="Arial"/>
                    </a:endParaRPr>
                  </a:p>
                </p:txBody>
              </p:sp>
              <p:sp>
                <p:nvSpPr>
                  <p:cNvPr id="17" name="Titre 1">
                    <a:extLst>
                      <a:ext uri="{FF2B5EF4-FFF2-40B4-BE49-F238E27FC236}">
                        <a16:creationId xmlns:a16="http://schemas.microsoft.com/office/drawing/2014/main" id="{05ABAE5E-E598-F0ED-885D-D909FA3D241E}"/>
                      </a:ext>
                    </a:extLst>
                  </p:cNvPr>
                  <p:cNvSpPr txBox="1">
                    <a:spLocks noGrp="1" noRot="1" noMove="1" noResize="1" noEditPoints="1" noAdjustHandles="1" noChangeArrowheads="1" noChangeShapeType="1"/>
                  </p:cNvSpPr>
                  <p:nvPr/>
                </p:nvSpPr>
                <p:spPr>
                  <a:xfrm>
                    <a:off x="1389439" y="4007915"/>
                    <a:ext cx="2595551" cy="436991"/>
                  </a:xfrm>
                  <a:prstGeom prst="rect">
                    <a:avLst/>
                  </a:prstGeom>
                  <a:noFill/>
                  <a:ln cap="flat">
                    <a:noFill/>
                  </a:ln>
                </p:spPr>
                <p:txBody>
                  <a:bodyPr vert="horz" wrap="square" lIns="91440" tIns="45720" rIns="91440" bIns="45720" anchor="t" anchorCtr="0" compatLnSpc="1">
                    <a:noAutofit/>
                  </a:bodyPr>
                  <a:lstStyle/>
                  <a:p>
                    <a:pPr marL="0" marR="0" lvl="0" indent="0" algn="r" defTabSz="914372"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fr-FR" sz="1200" b="1" i="0" u="none" strike="noStrike" kern="1200" cap="none" spc="0" baseline="0">
                        <a:solidFill>
                          <a:srgbClr val="114864"/>
                        </a:solidFill>
                        <a:highlight>
                          <a:srgbClr val="94F5FA"/>
                        </a:highlight>
                        <a:uFillTx/>
                        <a:latin typeface="Avenir Next" pitchFamily="34"/>
                      </a:rPr>
                      <a:t>Ce réseau pour un embarquement par proximité</a:t>
                    </a:r>
                    <a:br>
                      <a:rPr lang="fr-FR" sz="2200" b="1" i="0" u="none" strike="noStrike" kern="1200" cap="none" spc="0" baseline="0">
                        <a:solidFill>
                          <a:srgbClr val="000000"/>
                        </a:solidFill>
                        <a:uFillTx/>
                        <a:latin typeface="Arial"/>
                      </a:rPr>
                    </a:br>
                    <a:endParaRPr lang="fr-FR" sz="1400" b="1" i="0" u="none" strike="noStrike" kern="1200" cap="none" spc="0" baseline="0">
                      <a:solidFill>
                        <a:srgbClr val="FFFFFF"/>
                      </a:solidFill>
                      <a:uFillTx/>
                      <a:latin typeface="Arial"/>
                    </a:endParaRPr>
                  </a:p>
                </p:txBody>
              </p:sp>
              <p:grpSp>
                <p:nvGrpSpPr>
                  <p:cNvPr id="18" name="Groupe 36">
                    <a:extLst>
                      <a:ext uri="{FF2B5EF4-FFF2-40B4-BE49-F238E27FC236}">
                        <a16:creationId xmlns:a16="http://schemas.microsoft.com/office/drawing/2014/main" id="{BA66C152-C9B2-127C-F486-3CCFC93CC0BB}"/>
                      </a:ext>
                    </a:extLst>
                  </p:cNvPr>
                  <p:cNvGrpSpPr>
                    <a:grpSpLocks noGrp="1" noUngrp="1" noRot="1" noMove="1" noResize="1"/>
                  </p:cNvGrpSpPr>
                  <p:nvPr/>
                </p:nvGrpSpPr>
                <p:grpSpPr>
                  <a:xfrm>
                    <a:off x="3962689" y="2931822"/>
                    <a:ext cx="323386" cy="1410590"/>
                    <a:chOff x="3962689" y="2931822"/>
                    <a:chExt cx="323386" cy="1410590"/>
                  </a:xfrm>
                </p:grpSpPr>
                <p:cxnSp>
                  <p:nvCxnSpPr>
                    <p:cNvPr id="19" name="Connecteur droit 37">
                      <a:extLst>
                        <a:ext uri="{FF2B5EF4-FFF2-40B4-BE49-F238E27FC236}">
                          <a16:creationId xmlns:a16="http://schemas.microsoft.com/office/drawing/2014/main" id="{FA1F0973-ACD5-A2B8-1C30-DC229951DEA5}"/>
                        </a:ext>
                      </a:extLst>
                    </p:cNvPr>
                    <p:cNvCxnSpPr>
                      <a:cxnSpLocks noGrp="1" noRot="1" noMove="1" noResize="1" noEditPoints="1" noAdjustHandles="1" noChangeArrowheads="1" noChangeShapeType="1"/>
                    </p:cNvCxnSpPr>
                    <p:nvPr/>
                  </p:nvCxnSpPr>
                  <p:spPr>
                    <a:xfrm>
                      <a:off x="4129960" y="3255209"/>
                      <a:ext cx="0" cy="1087203"/>
                    </a:xfrm>
                    <a:prstGeom prst="straightConnector1">
                      <a:avLst/>
                    </a:prstGeom>
                    <a:noFill/>
                    <a:ln w="31747" cap="flat">
                      <a:solidFill>
                        <a:srgbClr val="114864"/>
                      </a:solidFill>
                      <a:prstDash val="solid"/>
                      <a:miter/>
                    </a:ln>
                  </p:spPr>
                </p:cxnSp>
                <p:sp>
                  <p:nvSpPr>
                    <p:cNvPr id="20" name="Ellipse 38">
                      <a:extLst>
                        <a:ext uri="{FF2B5EF4-FFF2-40B4-BE49-F238E27FC236}">
                          <a16:creationId xmlns:a16="http://schemas.microsoft.com/office/drawing/2014/main" id="{6DFFD5F2-8A2A-84DE-CD33-1EFEFFA8C58D}"/>
                        </a:ext>
                      </a:extLst>
                    </p:cNvPr>
                    <p:cNvSpPr>
                      <a:spLocks noGrp="1" noRot="1" noMove="1" noResize="1" noEditPoints="1" noAdjustHandles="1" noChangeArrowheads="1" noChangeShapeType="1"/>
                    </p:cNvSpPr>
                    <p:nvPr/>
                  </p:nvSpPr>
                  <p:spPr>
                    <a:xfrm>
                      <a:off x="3962689" y="2931822"/>
                      <a:ext cx="323386" cy="32338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114864"/>
                    </a:solidFill>
                    <a:ln w="12701" cap="flat">
                      <a:solidFill>
                        <a:srgbClr val="022B52"/>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grpSp>
            </p:grpSp>
          </p:grpSp>
          <p:pic>
            <p:nvPicPr>
              <p:cNvPr id="36" name="Graphique 66" descr="Personne avec une idée avec un remplissage uni">
                <a:extLst>
                  <a:ext uri="{FF2B5EF4-FFF2-40B4-BE49-F238E27FC236}">
                    <a16:creationId xmlns:a16="http://schemas.microsoft.com/office/drawing/2014/main" id="{AE330471-E588-26DB-38F3-6CF8716B34B6}"/>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9"/>
                  </a:ext>
                </a:extLst>
              </a:blip>
              <a:stretch>
                <a:fillRect/>
              </a:stretch>
            </p:blipFill>
            <p:spPr>
              <a:xfrm>
                <a:off x="1010503" y="4084780"/>
                <a:ext cx="332823" cy="332823"/>
              </a:xfrm>
              <a:prstGeom prst="rect">
                <a:avLst/>
              </a:prstGeom>
              <a:noFill/>
              <a:ln cap="flat">
                <a:noFill/>
              </a:ln>
            </p:spPr>
          </p:pic>
          <p:pic>
            <p:nvPicPr>
              <p:cNvPr id="44" name="Graphique 75" descr="Courir avec un remplissage uni">
                <a:extLst>
                  <a:ext uri="{FF2B5EF4-FFF2-40B4-BE49-F238E27FC236}">
                    <a16:creationId xmlns:a16="http://schemas.microsoft.com/office/drawing/2014/main" id="{04F56FAA-5750-C40E-003A-E826784C2190}"/>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3"/>
                  </a:ext>
                </a:extLst>
              </a:blip>
              <a:stretch>
                <a:fillRect/>
              </a:stretch>
            </p:blipFill>
            <p:spPr>
              <a:xfrm>
                <a:off x="1229173" y="4102528"/>
                <a:ext cx="360081" cy="360081"/>
              </a:xfrm>
              <a:prstGeom prst="rect">
                <a:avLst/>
              </a:prstGeom>
              <a:noFill/>
              <a:ln cap="flat">
                <a:noFill/>
              </a:ln>
            </p:spPr>
          </p:pic>
        </p:grpSp>
        <p:pic>
          <p:nvPicPr>
            <p:cNvPr id="45" name="Image 77">
              <a:extLst>
                <a:ext uri="{FF2B5EF4-FFF2-40B4-BE49-F238E27FC236}">
                  <a16:creationId xmlns:a16="http://schemas.microsoft.com/office/drawing/2014/main" id="{16968E92-B192-D345-C8AF-6C4483B1EB89}"/>
                </a:ext>
              </a:extLst>
            </p:cNvPr>
            <p:cNvPicPr>
              <a:picLocks noGrp="1" noRot="1" noChangeAspect="1" noMove="1" noResize="1" noEditPoints="1" noAdjustHandles="1" noChangeArrowheads="1" noChangeShapeType="1" noCrop="1"/>
            </p:cNvPicPr>
            <p:nvPr/>
          </p:nvPicPr>
          <p:blipFill>
            <a:blip r:embed="rId10"/>
            <a:stretch>
              <a:fillRect/>
            </a:stretch>
          </p:blipFill>
          <p:spPr>
            <a:xfrm>
              <a:off x="2649510" y="2770129"/>
              <a:ext cx="323386" cy="323386"/>
            </a:xfrm>
            <a:prstGeom prst="rect">
              <a:avLst/>
            </a:prstGeom>
            <a:noFill/>
            <a:ln cap="flat">
              <a:noFill/>
            </a:ln>
          </p:spPr>
        </p:pic>
      </p:grpSp>
      <p:sp>
        <p:nvSpPr>
          <p:cNvPr id="47" name="Espace réservé du pied de page 4">
            <a:extLst>
              <a:ext uri="{FF2B5EF4-FFF2-40B4-BE49-F238E27FC236}">
                <a16:creationId xmlns:a16="http://schemas.microsoft.com/office/drawing/2014/main" id="{5FEFDCED-F472-6C45-EF33-20C999920477}"/>
              </a:ext>
            </a:extLst>
          </p:cNvPr>
          <p:cNvSpPr txBox="1"/>
          <p:nvPr/>
        </p:nvSpPr>
        <p:spPr>
          <a:xfrm>
            <a:off x="169099" y="4842927"/>
            <a:ext cx="3568327" cy="252429"/>
          </a:xfrm>
          <a:prstGeom prst="rect">
            <a:avLst/>
          </a:prstGeom>
          <a:noFill/>
          <a:ln cap="flat">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000" b="0" i="0" u="none" strike="noStrike" kern="1200" cap="none" spc="0" baseline="0" dirty="0">
                <a:solidFill>
                  <a:srgbClr val="FFFFFF"/>
                </a:solidFill>
                <a:uFillTx/>
                <a:latin typeface="Arial"/>
                <a:ea typeface="Calibri" pitchFamily="34"/>
                <a:cs typeface="Calibri" pitchFamily="34"/>
              </a:rPr>
              <a:t>INSERM CHAT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name="Slide380">
    <p:spTree>
      <p:nvGrpSpPr>
        <p:cNvPr id="1" name=""/>
        <p:cNvGrpSpPr/>
        <p:nvPr/>
      </p:nvGrpSpPr>
      <p:grpSpPr>
        <a:xfrm>
          <a:off x="0" y="0"/>
          <a:ext cx="0" cy="0"/>
          <a:chOff x="0" y="0"/>
          <a:chExt cx="0" cy="0"/>
        </a:xfrm>
      </p:grpSpPr>
      <p:pic>
        <p:nvPicPr>
          <p:cNvPr id="2" name="Image 6">
            <a:extLst>
              <a:ext uri="{FF2B5EF4-FFF2-40B4-BE49-F238E27FC236}">
                <a16:creationId xmlns:a16="http://schemas.microsoft.com/office/drawing/2014/main" id="{8B5ECCB5-50C7-4008-09C4-1AFEFA1F6668}"/>
              </a:ext>
            </a:extLst>
          </p:cNvPr>
          <p:cNvPicPr>
            <a:picLocks noGrp="1" noRot="1" noChangeAspect="1" noMove="1" noResize="1" noEditPoints="1" noAdjustHandles="1" noChangeArrowheads="1" noChangeShapeType="1" noCrop="1"/>
          </p:cNvPicPr>
          <p:nvPr/>
        </p:nvPicPr>
        <p:blipFill>
          <a:blip r:embed="rId3"/>
          <a:srcRect l="7407"/>
          <a:stretch>
            <a:fillRect/>
          </a:stretch>
        </p:blipFill>
        <p:spPr>
          <a:xfrm flipH="1">
            <a:off x="0" y="2571749"/>
            <a:ext cx="9144000" cy="2571749"/>
          </a:xfrm>
          <a:prstGeom prst="rect">
            <a:avLst/>
          </a:prstGeom>
          <a:noFill/>
          <a:ln cap="flat">
            <a:noFill/>
          </a:ln>
        </p:spPr>
      </p:pic>
      <p:sp>
        <p:nvSpPr>
          <p:cNvPr id="3" name="Titre 2">
            <a:extLst>
              <a:ext uri="{FF2B5EF4-FFF2-40B4-BE49-F238E27FC236}">
                <a16:creationId xmlns:a16="http://schemas.microsoft.com/office/drawing/2014/main" id="{CA587FAC-2658-7A86-7C59-F24B26677C89}"/>
              </a:ext>
            </a:extLst>
          </p:cNvPr>
          <p:cNvSpPr txBox="1">
            <a:spLocks noGrp="1" noRot="1" noMove="1" noResize="1" noEditPoints="1" noAdjustHandles="1" noChangeArrowheads="1" noChangeShapeType="1"/>
          </p:cNvSpPr>
          <p:nvPr>
            <p:ph type="title"/>
          </p:nvPr>
        </p:nvSpPr>
        <p:spPr>
          <a:xfrm>
            <a:off x="4470977" y="3001554"/>
            <a:ext cx="3695117" cy="383727"/>
          </a:xfrm>
        </p:spPr>
        <p:txBody>
          <a:bodyPr/>
          <a:lstStyle/>
          <a:p>
            <a:pPr lvl="0"/>
            <a:r>
              <a:rPr lang="fr-FR"/>
              <a:t>L’équipe IA</a:t>
            </a:r>
          </a:p>
        </p:txBody>
      </p:sp>
      <p:pic>
        <p:nvPicPr>
          <p:cNvPr id="4" name="Image 8">
            <a:extLst>
              <a:ext uri="{FF2B5EF4-FFF2-40B4-BE49-F238E27FC236}">
                <a16:creationId xmlns:a16="http://schemas.microsoft.com/office/drawing/2014/main" id="{F183F068-7FFE-28EE-0034-42712F9D03D4}"/>
              </a:ext>
            </a:extLst>
          </p:cNvPr>
          <p:cNvPicPr>
            <a:picLocks noGrp="1" noRot="1" noChangeAspect="1" noMove="1" noResize="1" noEditPoints="1" noAdjustHandles="1" noChangeArrowheads="1" noChangeShapeType="1" noCrop="1"/>
          </p:cNvPicPr>
          <p:nvPr/>
        </p:nvPicPr>
        <p:blipFill>
          <a:blip r:embed="rId4"/>
          <a:stretch>
            <a:fillRect/>
          </a:stretch>
        </p:blipFill>
        <p:spPr>
          <a:xfrm>
            <a:off x="4572000" y="3743325"/>
            <a:ext cx="1308104" cy="850263"/>
          </a:xfrm>
          <a:prstGeom prst="rect">
            <a:avLst/>
          </a:prstGeom>
          <a:noFill/>
          <a:ln cap="flat">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397">
    <p:spTree>
      <p:nvGrpSpPr>
        <p:cNvPr id="1" name=""/>
        <p:cNvGrpSpPr/>
        <p:nvPr/>
      </p:nvGrpSpPr>
      <p:grpSpPr>
        <a:xfrm>
          <a:off x="0" y="0"/>
          <a:ext cx="0" cy="0"/>
          <a:chOff x="0" y="0"/>
          <a:chExt cx="0" cy="0"/>
        </a:xfrm>
      </p:grpSpPr>
      <p:sp>
        <p:nvSpPr>
          <p:cNvPr id="2" name="Espace réservé du numéro de diapositive 2">
            <a:extLst>
              <a:ext uri="{FF2B5EF4-FFF2-40B4-BE49-F238E27FC236}">
                <a16:creationId xmlns:a16="http://schemas.microsoft.com/office/drawing/2014/main" id="{91CD9224-32B2-A08C-5884-B9B78112589B}"/>
              </a:ext>
            </a:extLst>
          </p:cNvPr>
          <p:cNvSpPr txBox="1"/>
          <p:nvPr/>
        </p:nvSpPr>
        <p:spPr>
          <a:xfrm>
            <a:off x="8248692" y="4841720"/>
            <a:ext cx="617713" cy="215908"/>
          </a:xfrm>
          <a:prstGeom prst="rect">
            <a:avLst/>
          </a:prstGeom>
          <a:noFill/>
          <a:ln cap="flat">
            <a:noFill/>
          </a:ln>
        </p:spPr>
        <p:txBody>
          <a:bodyPr vert="horz" wrap="square" lIns="91440" tIns="45720" rIns="0" bIns="45720"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3B61B058-2A31-4F17-B1A3-E26C5D2E384F}" type="slidenum">
              <a:rPr lang="fr-FR" sz="900" b="0" i="0" u="none" strike="noStrike" kern="1200" cap="none" spc="0" baseline="0">
                <a:solidFill>
                  <a:srgbClr val="FFFFFF"/>
                </a:solidFill>
                <a:uFillTx/>
                <a:latin typeface="Arial"/>
                <a:ea typeface="Calibri" pitchFamily="34"/>
                <a:cs typeface="Calibri" pitchFamily="34"/>
              </a:rPr>
              <a:t>7</a:t>
            </a:fld>
            <a:endParaRPr lang="fr-FR" sz="900" b="0" i="0" u="none" strike="noStrike" kern="1200" cap="none" spc="0" baseline="0">
              <a:solidFill>
                <a:srgbClr val="FFFFFF"/>
              </a:solidFill>
              <a:uFillTx/>
              <a:latin typeface="Arial"/>
              <a:ea typeface="Calibri" pitchFamily="34"/>
              <a:cs typeface="Calibri" pitchFamily="34"/>
            </a:endParaRPr>
          </a:p>
        </p:txBody>
      </p:sp>
      <p:sp>
        <p:nvSpPr>
          <p:cNvPr id="3" name="Espace réservé de la date 3">
            <a:extLst>
              <a:ext uri="{FF2B5EF4-FFF2-40B4-BE49-F238E27FC236}">
                <a16:creationId xmlns:a16="http://schemas.microsoft.com/office/drawing/2014/main" id="{5381DD57-B375-03BF-943A-FB062A1F8A67}"/>
              </a:ext>
            </a:extLst>
          </p:cNvPr>
          <p:cNvSpPr txBox="1"/>
          <p:nvPr/>
        </p:nvSpPr>
        <p:spPr>
          <a:xfrm>
            <a:off x="7179466" y="4845835"/>
            <a:ext cx="1069226" cy="231096"/>
          </a:xfrm>
          <a:prstGeom prst="rect">
            <a:avLst/>
          </a:prstGeom>
          <a:noFill/>
          <a:ln cap="flat">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EAB5BE85-2E9F-4585-A1F3-E86A009A97CF}" type="datetime1">
              <a:rPr lang="fr-FR" sz="900" b="0" i="0" u="none" strike="noStrike" kern="1200" cap="none" spc="0" baseline="0">
                <a:solidFill>
                  <a:srgbClr val="FFFFFF"/>
                </a:solidFill>
                <a:uFillTx/>
                <a:latin typeface="Arial"/>
                <a:ea typeface="Calibri" pitchFamily="34"/>
                <a:cs typeface="Calibri" pitchFamily="34"/>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07/10/2026</a:t>
            </a:fld>
            <a:endParaRPr lang="fr-FR" sz="900" b="0" i="0" u="none" strike="noStrike" kern="1200" cap="none" spc="0" baseline="0">
              <a:solidFill>
                <a:srgbClr val="FFFFFF"/>
              </a:solidFill>
              <a:uFillTx/>
              <a:latin typeface="Arial"/>
              <a:ea typeface="Calibri" pitchFamily="34"/>
              <a:cs typeface="Calibri" pitchFamily="34"/>
            </a:endParaRPr>
          </a:p>
        </p:txBody>
      </p:sp>
      <p:grpSp>
        <p:nvGrpSpPr>
          <p:cNvPr id="5" name="Groupe 21">
            <a:extLst>
              <a:ext uri="{FF2B5EF4-FFF2-40B4-BE49-F238E27FC236}">
                <a16:creationId xmlns:a16="http://schemas.microsoft.com/office/drawing/2014/main" id="{163D4888-56BE-52AF-6752-B0525C515E89}"/>
              </a:ext>
            </a:extLst>
          </p:cNvPr>
          <p:cNvGrpSpPr>
            <a:grpSpLocks noGrp="1" noUngrp="1" noRot="1" noMove="1" noResize="1"/>
          </p:cNvGrpSpPr>
          <p:nvPr/>
        </p:nvGrpSpPr>
        <p:grpSpPr>
          <a:xfrm>
            <a:off x="4565681" y="1004239"/>
            <a:ext cx="3871825" cy="3537896"/>
            <a:chOff x="4565681" y="1004239"/>
            <a:chExt cx="3871825" cy="3537896"/>
          </a:xfrm>
        </p:grpSpPr>
        <p:sp>
          <p:nvSpPr>
            <p:cNvPr id="6" name="Rectangle : coins arrondis 7">
              <a:extLst>
                <a:ext uri="{FF2B5EF4-FFF2-40B4-BE49-F238E27FC236}">
                  <a16:creationId xmlns:a16="http://schemas.microsoft.com/office/drawing/2014/main" id="{4EF41B9C-097E-247C-753C-A0037E755036}"/>
                </a:ext>
              </a:extLst>
            </p:cNvPr>
            <p:cNvSpPr>
              <a:spLocks noGrp="1" noRot="1" noMove="1" noResize="1" noEditPoints="1" noAdjustHandles="1" noChangeArrowheads="1" noChangeShapeType="1"/>
            </p:cNvSpPr>
            <p:nvPr/>
          </p:nvSpPr>
          <p:spPr>
            <a:xfrm>
              <a:off x="5710382" y="1981751"/>
              <a:ext cx="1539730" cy="1598298"/>
            </a:xfrm>
            <a:custGeom>
              <a:avLst>
                <a:gd name="f10" fmla="val 783"/>
              </a:avLst>
              <a:gdLst>
                <a:gd name="f1" fmla="val 10800000"/>
                <a:gd name="f2" fmla="val 5400000"/>
                <a:gd name="f3" fmla="val 16200000"/>
                <a:gd name="f4" fmla="val w"/>
                <a:gd name="f5" fmla="val h"/>
                <a:gd name="f6" fmla="val ss"/>
                <a:gd name="f7" fmla="val 0"/>
                <a:gd name="f8" fmla="*/ 5419351 1 1725033"/>
                <a:gd name="f9" fmla="val 45"/>
                <a:gd name="f10" fmla="val 783"/>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114864"/>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200" b="1" i="0" u="none" strike="noStrike" kern="1200" cap="none" spc="0" baseline="0" dirty="0">
                  <a:solidFill>
                    <a:srgbClr val="FFFFFF"/>
                  </a:solidFill>
                  <a:uFillTx/>
                  <a:latin typeface="Avenir Book" pitchFamily="2"/>
                </a:rPr>
                <a:t>SCTN</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800" b="0" i="0" u="none" strike="noStrike" kern="1200" cap="none" spc="0" baseline="0" dirty="0">
                  <a:solidFill>
                    <a:srgbClr val="FFFFFF"/>
                  </a:solidFill>
                  <a:uFillTx/>
                  <a:latin typeface="Avenir Book" pitchFamily="2"/>
                </a:rPr>
                <a:t>(Service Cohérence et Transformation Numérique)</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200" b="0" i="0" u="none" strike="noStrike" kern="1200" cap="none" spc="0" baseline="0" dirty="0">
                <a:solidFill>
                  <a:srgbClr val="FFFFFF"/>
                </a:solidFill>
                <a:uFillTx/>
                <a:latin typeface="Avenir Book" pitchFamily="2"/>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200" b="1" i="0" u="none" strike="noStrike" kern="1200" cap="none" spc="0" baseline="0" dirty="0">
                  <a:solidFill>
                    <a:srgbClr val="FFFFFF"/>
                  </a:solidFill>
                  <a:uFillTx/>
                  <a:latin typeface="Avenir Book" pitchFamily="2"/>
                </a:rPr>
                <a:t>Equipe Lab’</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800" b="1" i="0" u="none" strike="noStrike" kern="1200" cap="none" spc="0" baseline="0" dirty="0">
                  <a:solidFill>
                    <a:srgbClr val="FFFFFF"/>
                  </a:solidFill>
                  <a:uFillTx/>
                  <a:latin typeface="Avenir Book" pitchFamily="2"/>
                </a:rPr>
                <a:t>1 responsable</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800" b="1" i="0" u="none" strike="noStrike" kern="1200" cap="none" spc="0" baseline="0" dirty="0">
                  <a:solidFill>
                    <a:srgbClr val="FFFFFF"/>
                  </a:solidFill>
                  <a:uFillTx/>
                  <a:latin typeface="Avenir Book" pitchFamily="2"/>
                </a:rPr>
                <a:t>1 directrice produits IA</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800" b="1" i="0" u="none" strike="noStrike" kern="1200" cap="none" spc="0" baseline="0" dirty="0">
                  <a:solidFill>
                    <a:srgbClr val="FFFFFF"/>
                  </a:solidFill>
                  <a:uFillTx/>
                  <a:latin typeface="Avenir Book" pitchFamily="2"/>
                </a:rPr>
                <a:t>1web designer</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800" b="1" i="0" u="none" strike="noStrike" kern="1200" cap="none" spc="0" baseline="0" dirty="0">
                  <a:solidFill>
                    <a:srgbClr val="FFFFFF"/>
                  </a:solidFill>
                  <a:uFillTx/>
                  <a:latin typeface="Avenir Book" pitchFamily="2"/>
                </a:rPr>
                <a:t>1 chef projet IA</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800" b="1" i="0" u="none" strike="noStrike" kern="1200" cap="none" spc="0" baseline="0" dirty="0">
                  <a:solidFill>
                    <a:srgbClr val="FFFFFF"/>
                  </a:solidFill>
                  <a:uFillTx/>
                  <a:latin typeface="Avenir Book" pitchFamily="2"/>
                </a:rPr>
                <a:t>1 Urbaniste</a:t>
              </a:r>
            </a:p>
            <a:p>
              <a:pPr algn="ctr">
                <a:defRPr sz="1800" b="0" i="0" u="none" strike="noStrike" kern="0" cap="none" spc="0" baseline="0">
                  <a:solidFill>
                    <a:srgbClr val="000000"/>
                  </a:solidFill>
                  <a:uFillTx/>
                </a:defRPr>
              </a:pPr>
              <a:r>
                <a:rPr lang="fr-FR" sz="800" b="1" dirty="0">
                  <a:solidFill>
                    <a:srgbClr val="FFFFFF"/>
                  </a:solidFill>
                  <a:latin typeface="Avenir Book" pitchFamily="2"/>
                </a:rPr>
                <a:t>1 resp veille info scientifique</a:t>
              </a:r>
              <a:endParaRPr lang="fr-FR" sz="800" b="1" i="0" u="none" strike="noStrike" kern="1200" cap="none" spc="0" baseline="0" dirty="0">
                <a:solidFill>
                  <a:srgbClr val="FFFFFF"/>
                </a:solidFill>
                <a:uFillTx/>
                <a:latin typeface="Avenir Book" pitchFamily="2"/>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800" b="1" i="0" u="none" strike="noStrike" kern="1200" cap="none" spc="0" baseline="0" dirty="0">
                  <a:solidFill>
                    <a:srgbClr val="FFFFFF"/>
                  </a:solidFill>
                  <a:uFillTx/>
                  <a:latin typeface="Avenir Book" pitchFamily="2"/>
                </a:rPr>
                <a:t>1 Alternant</a:t>
              </a:r>
            </a:p>
          </p:txBody>
        </p:sp>
        <p:sp>
          <p:nvSpPr>
            <p:cNvPr id="7" name="Rectangle : coins arrondis 8">
              <a:extLst>
                <a:ext uri="{FF2B5EF4-FFF2-40B4-BE49-F238E27FC236}">
                  <a16:creationId xmlns:a16="http://schemas.microsoft.com/office/drawing/2014/main" id="{A285F385-D27F-83B5-EF52-D3F7340C0B50}"/>
                </a:ext>
              </a:extLst>
            </p:cNvPr>
            <p:cNvSpPr>
              <a:spLocks noGrp="1" noRot="1" noMove="1" noResize="1" noEditPoints="1" noAdjustHandles="1" noChangeArrowheads="1" noChangeShapeType="1"/>
            </p:cNvSpPr>
            <p:nvPr/>
          </p:nvSpPr>
          <p:spPr>
            <a:xfrm>
              <a:off x="4760832" y="1004239"/>
              <a:ext cx="987387" cy="965204"/>
            </a:xfrm>
            <a:custGeom>
              <a:avLst>
                <a:gd name="f10" fmla="val 783"/>
              </a:avLst>
              <a:gdLst>
                <a:gd name="f1" fmla="val 10800000"/>
                <a:gd name="f2" fmla="val 5400000"/>
                <a:gd name="f3" fmla="val 16200000"/>
                <a:gd name="f4" fmla="val w"/>
                <a:gd name="f5" fmla="val h"/>
                <a:gd name="f6" fmla="val ss"/>
                <a:gd name="f7" fmla="val 0"/>
                <a:gd name="f8" fmla="*/ 5419351 1 1725033"/>
                <a:gd name="f9" fmla="val 45"/>
                <a:gd name="f10" fmla="val 783"/>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25A6F">
                <a:alpha val="20000"/>
              </a:srgbClr>
            </a:solidFill>
            <a:ln cap="flat">
              <a:noFill/>
              <a:prstDash val="solid"/>
            </a:ln>
          </p:spPr>
          <p:txBody>
            <a:bodyPr vert="horz" wrap="square" lIns="91440" tIns="45720" rIns="91440" bIns="4572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200" b="1" i="0" u="none" strike="noStrike" kern="1200" cap="none" spc="0" baseline="0" dirty="0">
                  <a:solidFill>
                    <a:srgbClr val="004E6D"/>
                  </a:solidFill>
                  <a:uFillTx/>
                  <a:latin typeface="Avenir Book" pitchFamily="2"/>
                </a:rPr>
                <a:t>SSDUN</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800" b="1" i="0" u="none" strike="noStrike" kern="1200" cap="none" spc="0" baseline="0" dirty="0">
                  <a:solidFill>
                    <a:srgbClr val="004E6D"/>
                  </a:solidFill>
                  <a:uFillTx/>
                  <a:latin typeface="Avenir Book" pitchFamily="2"/>
                </a:rPr>
                <a:t>Service Solution et Développement des usages numériques</a:t>
              </a:r>
            </a:p>
          </p:txBody>
        </p:sp>
        <p:sp>
          <p:nvSpPr>
            <p:cNvPr id="8" name="Rectangle : coins arrondis 9">
              <a:extLst>
                <a:ext uri="{FF2B5EF4-FFF2-40B4-BE49-F238E27FC236}">
                  <a16:creationId xmlns:a16="http://schemas.microsoft.com/office/drawing/2014/main" id="{38594187-AF2C-2293-50F4-8C8AFFE7F472}"/>
                </a:ext>
              </a:extLst>
            </p:cNvPr>
            <p:cNvSpPr>
              <a:spLocks noGrp="1" noRot="1" noMove="1" noResize="1" noEditPoints="1" noAdjustHandles="1" noChangeArrowheads="1" noChangeShapeType="1"/>
            </p:cNvSpPr>
            <p:nvPr/>
          </p:nvSpPr>
          <p:spPr>
            <a:xfrm>
              <a:off x="4756553" y="3576931"/>
              <a:ext cx="987387" cy="965204"/>
            </a:xfrm>
            <a:custGeom>
              <a:avLst>
                <a:gd name="f10" fmla="val 783"/>
              </a:avLst>
              <a:gdLst>
                <a:gd name="f1" fmla="val 10800000"/>
                <a:gd name="f2" fmla="val 5400000"/>
                <a:gd name="f3" fmla="val 16200000"/>
                <a:gd name="f4" fmla="val w"/>
                <a:gd name="f5" fmla="val h"/>
                <a:gd name="f6" fmla="val ss"/>
                <a:gd name="f7" fmla="val 0"/>
                <a:gd name="f8" fmla="*/ 5419351 1 1725033"/>
                <a:gd name="f9" fmla="val 45"/>
                <a:gd name="f10" fmla="val 783"/>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25A6F">
                <a:alpha val="20000"/>
              </a:srgbClr>
            </a:solidFill>
            <a:ln cap="flat">
              <a:noFill/>
              <a:prstDash val="solid"/>
            </a:ln>
          </p:spPr>
          <p:txBody>
            <a:bodyPr vert="horz" wrap="square" lIns="91440" tIns="45720" rIns="91440" bIns="4572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200" b="1" i="0" u="none" strike="noStrike" kern="1200" cap="none" spc="0" baseline="0">
                  <a:solidFill>
                    <a:srgbClr val="004E6D"/>
                  </a:solidFill>
                  <a:uFillTx/>
                  <a:latin typeface="Avenir Book" pitchFamily="2"/>
                </a:rPr>
                <a:t>BAI</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800" b="1" i="0" u="none" strike="noStrike" kern="1200" cap="none" spc="0" baseline="0">
                  <a:solidFill>
                    <a:srgbClr val="004E6D"/>
                  </a:solidFill>
                  <a:uFillTx/>
                  <a:latin typeface="Avenir Book" pitchFamily="2"/>
                </a:rPr>
                <a:t>Bureau Architecture et Ingénierie</a:t>
              </a:r>
            </a:p>
          </p:txBody>
        </p:sp>
        <p:sp>
          <p:nvSpPr>
            <p:cNvPr id="9" name="Rectangle : coins arrondis 10">
              <a:extLst>
                <a:ext uri="{FF2B5EF4-FFF2-40B4-BE49-F238E27FC236}">
                  <a16:creationId xmlns:a16="http://schemas.microsoft.com/office/drawing/2014/main" id="{76F129E8-6DC9-11CC-C5C5-1BF11AD4AFC2}"/>
                </a:ext>
              </a:extLst>
            </p:cNvPr>
            <p:cNvSpPr>
              <a:spLocks noGrp="1" noRot="1" noMove="1" noResize="1" noEditPoints="1" noAdjustHandles="1" noChangeArrowheads="1" noChangeShapeType="1"/>
            </p:cNvSpPr>
            <p:nvPr/>
          </p:nvSpPr>
          <p:spPr>
            <a:xfrm>
              <a:off x="7191856" y="1004239"/>
              <a:ext cx="916292" cy="965204"/>
            </a:xfrm>
            <a:custGeom>
              <a:avLst>
                <a:gd name="f10" fmla="val 783"/>
              </a:avLst>
              <a:gdLst>
                <a:gd name="f1" fmla="val 10800000"/>
                <a:gd name="f2" fmla="val 5400000"/>
                <a:gd name="f3" fmla="val 16200000"/>
                <a:gd name="f4" fmla="val w"/>
                <a:gd name="f5" fmla="val h"/>
                <a:gd name="f6" fmla="val ss"/>
                <a:gd name="f7" fmla="val 0"/>
                <a:gd name="f8" fmla="*/ 5419351 1 1725033"/>
                <a:gd name="f9" fmla="val 45"/>
                <a:gd name="f10" fmla="val 783"/>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25A6F">
                <a:alpha val="20000"/>
              </a:srgbClr>
            </a:solidFill>
            <a:ln cap="flat">
              <a:noFill/>
              <a:prstDash val="solid"/>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200" b="1" i="0" u="none" strike="noStrike" kern="1200" cap="none" spc="0" baseline="0">
                  <a:solidFill>
                    <a:srgbClr val="004E6D"/>
                  </a:solidFill>
                  <a:uFillTx/>
                  <a:latin typeface="Avenir Book" pitchFamily="2"/>
                </a:rPr>
                <a:t>SPI</a:t>
              </a:r>
            </a:p>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800" b="1" i="0" u="none" strike="noStrike" kern="1200" cap="none" spc="0" baseline="0">
                  <a:solidFill>
                    <a:srgbClr val="004E6D"/>
                  </a:solidFill>
                  <a:uFillTx/>
                  <a:latin typeface="Avenir Book" pitchFamily="2"/>
                </a:rPr>
                <a:t>Service de la production infogérée</a:t>
              </a:r>
            </a:p>
          </p:txBody>
        </p:sp>
        <p:sp>
          <p:nvSpPr>
            <p:cNvPr id="10" name="Rectangle : coins arrondis 11">
              <a:extLst>
                <a:ext uri="{FF2B5EF4-FFF2-40B4-BE49-F238E27FC236}">
                  <a16:creationId xmlns:a16="http://schemas.microsoft.com/office/drawing/2014/main" id="{E9448C4F-6B6E-F1E5-22AC-304F97C0F384}"/>
                </a:ext>
              </a:extLst>
            </p:cNvPr>
            <p:cNvSpPr>
              <a:spLocks noGrp="1" noRot="1" noMove="1" noResize="1" noEditPoints="1" noAdjustHandles="1" noChangeArrowheads="1" noChangeShapeType="1"/>
            </p:cNvSpPr>
            <p:nvPr/>
          </p:nvSpPr>
          <p:spPr>
            <a:xfrm>
              <a:off x="7191847" y="3568912"/>
              <a:ext cx="916292" cy="965204"/>
            </a:xfrm>
            <a:custGeom>
              <a:avLst>
                <a:gd name="f10" fmla="val 783"/>
              </a:avLst>
              <a:gdLst>
                <a:gd name="f1" fmla="val 10800000"/>
                <a:gd name="f2" fmla="val 5400000"/>
                <a:gd name="f3" fmla="val 16200000"/>
                <a:gd name="f4" fmla="val w"/>
                <a:gd name="f5" fmla="val h"/>
                <a:gd name="f6" fmla="val ss"/>
                <a:gd name="f7" fmla="val 0"/>
                <a:gd name="f8" fmla="*/ 5419351 1 1725033"/>
                <a:gd name="f9" fmla="val 45"/>
                <a:gd name="f10" fmla="val 783"/>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94F5FA">
                <a:alpha val="50588"/>
              </a:srgbClr>
            </a:solidFill>
            <a:ln cap="flat">
              <a:noFill/>
              <a:prstDash val="solid"/>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200" b="1" i="0" u="none" strike="noStrike" kern="1200" cap="none" spc="0" baseline="0">
                  <a:solidFill>
                    <a:srgbClr val="004E6D"/>
                  </a:solidFill>
                  <a:uFillTx/>
                  <a:latin typeface="Avenir Book" pitchFamily="2"/>
                </a:rPr>
                <a:t>Métiers</a:t>
              </a:r>
            </a:p>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800" b="1" i="0" u="none" strike="noStrike" kern="1200" cap="none" spc="0" baseline="0">
                  <a:solidFill>
                    <a:srgbClr val="004E6D"/>
                  </a:solidFill>
                  <a:uFillTx/>
                  <a:latin typeface="Avenir Book" pitchFamily="2"/>
                </a:rPr>
                <a:t>(Délégations, départements, labo…)</a:t>
              </a:r>
            </a:p>
          </p:txBody>
        </p:sp>
        <p:sp>
          <p:nvSpPr>
            <p:cNvPr id="11" name="ZoneTexte 17">
              <a:extLst>
                <a:ext uri="{FF2B5EF4-FFF2-40B4-BE49-F238E27FC236}">
                  <a16:creationId xmlns:a16="http://schemas.microsoft.com/office/drawing/2014/main" id="{0933425E-3176-E9E1-C4BE-F521D10A0767}"/>
                </a:ext>
              </a:extLst>
            </p:cNvPr>
            <p:cNvSpPr txBox="1">
              <a:spLocks noGrp="1" noRot="1" noMove="1" noResize="1" noEditPoints="1" noAdjustHandles="1" noChangeArrowheads="1" noChangeShapeType="1"/>
            </p:cNvSpPr>
            <p:nvPr/>
          </p:nvSpPr>
          <p:spPr>
            <a:xfrm>
              <a:off x="4572000" y="2020275"/>
              <a:ext cx="1165704" cy="246220"/>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000" b="0" i="0" u="none" strike="noStrike" kern="1200" cap="none" spc="0" baseline="0" dirty="0">
                  <a:solidFill>
                    <a:srgbClr val="004E6D"/>
                  </a:solidFill>
                  <a:uFillTx/>
                  <a:latin typeface="Avenir Medium" pitchFamily="2"/>
                </a:rPr>
                <a:t>CP développeur</a:t>
              </a:r>
            </a:p>
          </p:txBody>
        </p:sp>
        <p:sp>
          <p:nvSpPr>
            <p:cNvPr id="12" name="ZoneTexte 18">
              <a:extLst>
                <a:ext uri="{FF2B5EF4-FFF2-40B4-BE49-F238E27FC236}">
                  <a16:creationId xmlns:a16="http://schemas.microsoft.com/office/drawing/2014/main" id="{FF2A3AAF-4F13-2F16-C2D8-9C89F6C301E1}"/>
                </a:ext>
              </a:extLst>
            </p:cNvPr>
            <p:cNvSpPr txBox="1">
              <a:spLocks/>
            </p:cNvSpPr>
            <p:nvPr/>
          </p:nvSpPr>
          <p:spPr>
            <a:xfrm>
              <a:off x="4565681" y="3277292"/>
              <a:ext cx="1102616" cy="246221"/>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000" b="0" i="0" u="none" strike="noStrike" kern="1200" cap="none" spc="0" baseline="0" dirty="0">
                  <a:solidFill>
                    <a:srgbClr val="004E6D"/>
                  </a:solidFill>
                  <a:uFillTx/>
                  <a:latin typeface="Avenir Medium" pitchFamily="2"/>
                </a:rPr>
                <a:t>CP Cloud et IA</a:t>
              </a:r>
            </a:p>
          </p:txBody>
        </p:sp>
        <p:sp>
          <p:nvSpPr>
            <p:cNvPr id="13" name="ZoneTexte 19">
              <a:extLst>
                <a:ext uri="{FF2B5EF4-FFF2-40B4-BE49-F238E27FC236}">
                  <a16:creationId xmlns:a16="http://schemas.microsoft.com/office/drawing/2014/main" id="{19BD760F-6EB9-ED17-FAA2-4C3ED056A889}"/>
                </a:ext>
              </a:extLst>
            </p:cNvPr>
            <p:cNvSpPr txBox="1">
              <a:spLocks noGrp="1" noRot="1" noMove="1" noResize="1" noEditPoints="1" noAdjustHandles="1" noChangeArrowheads="1" noChangeShapeType="1"/>
            </p:cNvSpPr>
            <p:nvPr/>
          </p:nvSpPr>
          <p:spPr>
            <a:xfrm>
              <a:off x="7266297" y="2019214"/>
              <a:ext cx="1171209" cy="246220"/>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000" b="0" i="0" u="none" strike="noStrike" kern="1200" cap="none" spc="0" baseline="0">
                  <a:solidFill>
                    <a:srgbClr val="004E6D"/>
                  </a:solidFill>
                  <a:uFillTx/>
                  <a:latin typeface="Avenir Medium" pitchFamily="2"/>
                </a:rPr>
                <a:t>Ingénieurs cloud</a:t>
              </a:r>
            </a:p>
          </p:txBody>
        </p:sp>
        <p:sp>
          <p:nvSpPr>
            <p:cNvPr id="14" name="Double flèche verticale 1">
              <a:extLst>
                <a:ext uri="{FF2B5EF4-FFF2-40B4-BE49-F238E27FC236}">
                  <a16:creationId xmlns:a16="http://schemas.microsoft.com/office/drawing/2014/main" id="{900E6499-4FA8-F2AB-CCD2-AD4284688455}"/>
                </a:ext>
              </a:extLst>
            </p:cNvPr>
            <p:cNvSpPr>
              <a:spLocks noGrp="1" noRot="1" noMove="1" noResize="1" noEditPoints="1" noAdjustHandles="1" noChangeArrowheads="1" noChangeShapeType="1"/>
            </p:cNvSpPr>
            <p:nvPr/>
          </p:nvSpPr>
          <p:spPr>
            <a:xfrm rot="18910667">
              <a:off x="5541228" y="1721989"/>
              <a:ext cx="357530" cy="505041"/>
            </a:xfrm>
            <a:custGeom>
              <a:avLst/>
              <a:gdLst>
                <a:gd name="f0" fmla="val 10800000"/>
                <a:gd name="f1" fmla="val 5400000"/>
                <a:gd name="f2" fmla="val 180"/>
                <a:gd name="f3" fmla="val w"/>
                <a:gd name="f4" fmla="val h"/>
                <a:gd name="f5" fmla="val ss"/>
                <a:gd name="f6" fmla="val 0"/>
                <a:gd name="f7" fmla="val 39339"/>
                <a:gd name="f8" fmla="val 50000"/>
                <a:gd name="f9" fmla="+- 0 0 -270"/>
                <a:gd name="f10" fmla="+- 0 0 -90"/>
                <a:gd name="f11" fmla="abs f3"/>
                <a:gd name="f12" fmla="abs f4"/>
                <a:gd name="f13" fmla="abs f5"/>
                <a:gd name="f14" fmla="*/ f9 f0 1"/>
                <a:gd name="f15" fmla="*/ f10 f0 1"/>
                <a:gd name="f16" fmla="?: f11 f3 1"/>
                <a:gd name="f17" fmla="?: f12 f4 1"/>
                <a:gd name="f18" fmla="?: f13 f5 1"/>
                <a:gd name="f19" fmla="*/ f14 1 f2"/>
                <a:gd name="f20" fmla="*/ f15 1 f2"/>
                <a:gd name="f21" fmla="*/ f16 1 21600"/>
                <a:gd name="f22" fmla="*/ f17 1 21600"/>
                <a:gd name="f23" fmla="*/ 21600 f16 1"/>
                <a:gd name="f24" fmla="*/ 21600 f17 1"/>
                <a:gd name="f25" fmla="+- f19 0 f1"/>
                <a:gd name="f26" fmla="+- f20 0 f1"/>
                <a:gd name="f27" fmla="min f22 f21"/>
                <a:gd name="f28" fmla="*/ f23 1 f18"/>
                <a:gd name="f29" fmla="*/ f24 1 f18"/>
                <a:gd name="f30" fmla="val f28"/>
                <a:gd name="f31" fmla="val f29"/>
                <a:gd name="f32" fmla="*/ f6 f27 1"/>
                <a:gd name="f33" fmla="+- f31 0 f6"/>
                <a:gd name="f34" fmla="+- f30 0 f6"/>
                <a:gd name="f35" fmla="*/ f30 f27 1"/>
                <a:gd name="f36" fmla="*/ f31 f27 1"/>
                <a:gd name="f37" fmla="*/ f33 1 2"/>
                <a:gd name="f38" fmla="*/ f34 1 2"/>
                <a:gd name="f39" fmla="min f34 f33"/>
                <a:gd name="f40" fmla="*/ f34 f7 1"/>
                <a:gd name="f41" fmla="+- f6 f37 0"/>
                <a:gd name="f42" fmla="+- f6 f38 0"/>
                <a:gd name="f43" fmla="*/ f39 f8 1"/>
                <a:gd name="f44" fmla="*/ f40 1 200000"/>
                <a:gd name="f45" fmla="*/ f43 1 100000"/>
                <a:gd name="f46" fmla="+- f42 0 f44"/>
                <a:gd name="f47" fmla="+- f42 f44 0"/>
                <a:gd name="f48" fmla="*/ f42 f27 1"/>
                <a:gd name="f49" fmla="*/ f41 f27 1"/>
                <a:gd name="f50" fmla="+- f31 0 f45"/>
                <a:gd name="f51" fmla="*/ f46 f45 1"/>
                <a:gd name="f52" fmla="*/ f46 f27 1"/>
                <a:gd name="f53" fmla="*/ f47 f27 1"/>
                <a:gd name="f54" fmla="*/ f45 f27 1"/>
                <a:gd name="f55" fmla="*/ f51 1 f38"/>
                <a:gd name="f56" fmla="*/ f50 f27 1"/>
                <a:gd name="f57" fmla="+- f45 0 f55"/>
                <a:gd name="f58" fmla="+- f50 f55 0"/>
                <a:gd name="f59" fmla="*/ f57 f27 1"/>
                <a:gd name="f60" fmla="*/ f58 f27 1"/>
              </a:gdLst>
              <a:ahLst/>
              <a:cxnLst>
                <a:cxn ang="3cd4">
                  <a:pos x="hc" y="t"/>
                </a:cxn>
                <a:cxn ang="0">
                  <a:pos x="r" y="vc"/>
                </a:cxn>
                <a:cxn ang="cd4">
                  <a:pos x="hc" y="b"/>
                </a:cxn>
                <a:cxn ang="cd2">
                  <a:pos x="l" y="vc"/>
                </a:cxn>
                <a:cxn ang="f25">
                  <a:pos x="f32" y="f54"/>
                </a:cxn>
                <a:cxn ang="f25">
                  <a:pos x="f52" y="f49"/>
                </a:cxn>
                <a:cxn ang="f25">
                  <a:pos x="f32" y="f56"/>
                </a:cxn>
                <a:cxn ang="f26">
                  <a:pos x="f35" y="f56"/>
                </a:cxn>
                <a:cxn ang="f26">
                  <a:pos x="f53" y="f49"/>
                </a:cxn>
                <a:cxn ang="f26">
                  <a:pos x="f35" y="f54"/>
                </a:cxn>
              </a:cxnLst>
              <a:rect l="f52" t="f59" r="f53" b="f60"/>
              <a:pathLst>
                <a:path>
                  <a:moveTo>
                    <a:pt x="f32" y="f54"/>
                  </a:moveTo>
                  <a:lnTo>
                    <a:pt x="f48" y="f32"/>
                  </a:lnTo>
                  <a:lnTo>
                    <a:pt x="f35" y="f54"/>
                  </a:lnTo>
                  <a:lnTo>
                    <a:pt x="f53" y="f54"/>
                  </a:lnTo>
                  <a:lnTo>
                    <a:pt x="f53" y="f56"/>
                  </a:lnTo>
                  <a:lnTo>
                    <a:pt x="f35" y="f56"/>
                  </a:lnTo>
                  <a:lnTo>
                    <a:pt x="f48" y="f36"/>
                  </a:lnTo>
                  <a:lnTo>
                    <a:pt x="f32" y="f56"/>
                  </a:lnTo>
                  <a:lnTo>
                    <a:pt x="f52" y="f56"/>
                  </a:lnTo>
                  <a:lnTo>
                    <a:pt x="f52" y="f54"/>
                  </a:lnTo>
                  <a:close/>
                </a:path>
              </a:pathLst>
            </a:custGeom>
            <a:solidFill>
              <a:srgbClr val="94F5FA"/>
            </a:solidFill>
            <a:ln w="12701" cap="flat">
              <a:solidFill>
                <a:srgbClr val="022B52"/>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15" name="Double flèche verticale 5">
              <a:extLst>
                <a:ext uri="{FF2B5EF4-FFF2-40B4-BE49-F238E27FC236}">
                  <a16:creationId xmlns:a16="http://schemas.microsoft.com/office/drawing/2014/main" id="{C3194ED0-1D1A-9CB2-4BD4-3464F1D7FD04}"/>
                </a:ext>
              </a:extLst>
            </p:cNvPr>
            <p:cNvSpPr>
              <a:spLocks noGrp="1" noRot="1" noMove="1" noResize="1" noEditPoints="1" noAdjustHandles="1" noChangeArrowheads="1" noChangeShapeType="1"/>
            </p:cNvSpPr>
            <p:nvPr/>
          </p:nvSpPr>
          <p:spPr>
            <a:xfrm rot="2677111">
              <a:off x="7051084" y="1729231"/>
              <a:ext cx="357530" cy="505041"/>
            </a:xfrm>
            <a:custGeom>
              <a:avLst/>
              <a:gdLst>
                <a:gd name="f0" fmla="val 10800000"/>
                <a:gd name="f1" fmla="val 5400000"/>
                <a:gd name="f2" fmla="val 180"/>
                <a:gd name="f3" fmla="val w"/>
                <a:gd name="f4" fmla="val h"/>
                <a:gd name="f5" fmla="val ss"/>
                <a:gd name="f6" fmla="val 0"/>
                <a:gd name="f7" fmla="val 39339"/>
                <a:gd name="f8" fmla="val 50000"/>
                <a:gd name="f9" fmla="+- 0 0 -270"/>
                <a:gd name="f10" fmla="+- 0 0 -90"/>
                <a:gd name="f11" fmla="abs f3"/>
                <a:gd name="f12" fmla="abs f4"/>
                <a:gd name="f13" fmla="abs f5"/>
                <a:gd name="f14" fmla="*/ f9 f0 1"/>
                <a:gd name="f15" fmla="*/ f10 f0 1"/>
                <a:gd name="f16" fmla="?: f11 f3 1"/>
                <a:gd name="f17" fmla="?: f12 f4 1"/>
                <a:gd name="f18" fmla="?: f13 f5 1"/>
                <a:gd name="f19" fmla="*/ f14 1 f2"/>
                <a:gd name="f20" fmla="*/ f15 1 f2"/>
                <a:gd name="f21" fmla="*/ f16 1 21600"/>
                <a:gd name="f22" fmla="*/ f17 1 21600"/>
                <a:gd name="f23" fmla="*/ 21600 f16 1"/>
                <a:gd name="f24" fmla="*/ 21600 f17 1"/>
                <a:gd name="f25" fmla="+- f19 0 f1"/>
                <a:gd name="f26" fmla="+- f20 0 f1"/>
                <a:gd name="f27" fmla="min f22 f21"/>
                <a:gd name="f28" fmla="*/ f23 1 f18"/>
                <a:gd name="f29" fmla="*/ f24 1 f18"/>
                <a:gd name="f30" fmla="val f28"/>
                <a:gd name="f31" fmla="val f29"/>
                <a:gd name="f32" fmla="*/ f6 f27 1"/>
                <a:gd name="f33" fmla="+- f31 0 f6"/>
                <a:gd name="f34" fmla="+- f30 0 f6"/>
                <a:gd name="f35" fmla="*/ f30 f27 1"/>
                <a:gd name="f36" fmla="*/ f31 f27 1"/>
                <a:gd name="f37" fmla="*/ f33 1 2"/>
                <a:gd name="f38" fmla="*/ f34 1 2"/>
                <a:gd name="f39" fmla="min f34 f33"/>
                <a:gd name="f40" fmla="*/ f34 f7 1"/>
                <a:gd name="f41" fmla="+- f6 f37 0"/>
                <a:gd name="f42" fmla="+- f6 f38 0"/>
                <a:gd name="f43" fmla="*/ f39 f8 1"/>
                <a:gd name="f44" fmla="*/ f40 1 200000"/>
                <a:gd name="f45" fmla="*/ f43 1 100000"/>
                <a:gd name="f46" fmla="+- f42 0 f44"/>
                <a:gd name="f47" fmla="+- f42 f44 0"/>
                <a:gd name="f48" fmla="*/ f42 f27 1"/>
                <a:gd name="f49" fmla="*/ f41 f27 1"/>
                <a:gd name="f50" fmla="+- f31 0 f45"/>
                <a:gd name="f51" fmla="*/ f46 f45 1"/>
                <a:gd name="f52" fmla="*/ f46 f27 1"/>
                <a:gd name="f53" fmla="*/ f47 f27 1"/>
                <a:gd name="f54" fmla="*/ f45 f27 1"/>
                <a:gd name="f55" fmla="*/ f51 1 f38"/>
                <a:gd name="f56" fmla="*/ f50 f27 1"/>
                <a:gd name="f57" fmla="+- f45 0 f55"/>
                <a:gd name="f58" fmla="+- f50 f55 0"/>
                <a:gd name="f59" fmla="*/ f57 f27 1"/>
                <a:gd name="f60" fmla="*/ f58 f27 1"/>
              </a:gdLst>
              <a:ahLst/>
              <a:cxnLst>
                <a:cxn ang="3cd4">
                  <a:pos x="hc" y="t"/>
                </a:cxn>
                <a:cxn ang="0">
                  <a:pos x="r" y="vc"/>
                </a:cxn>
                <a:cxn ang="cd4">
                  <a:pos x="hc" y="b"/>
                </a:cxn>
                <a:cxn ang="cd2">
                  <a:pos x="l" y="vc"/>
                </a:cxn>
                <a:cxn ang="f25">
                  <a:pos x="f32" y="f54"/>
                </a:cxn>
                <a:cxn ang="f25">
                  <a:pos x="f52" y="f49"/>
                </a:cxn>
                <a:cxn ang="f25">
                  <a:pos x="f32" y="f56"/>
                </a:cxn>
                <a:cxn ang="f26">
                  <a:pos x="f35" y="f56"/>
                </a:cxn>
                <a:cxn ang="f26">
                  <a:pos x="f53" y="f49"/>
                </a:cxn>
                <a:cxn ang="f26">
                  <a:pos x="f35" y="f54"/>
                </a:cxn>
              </a:cxnLst>
              <a:rect l="f52" t="f59" r="f53" b="f60"/>
              <a:pathLst>
                <a:path>
                  <a:moveTo>
                    <a:pt x="f32" y="f54"/>
                  </a:moveTo>
                  <a:lnTo>
                    <a:pt x="f48" y="f32"/>
                  </a:lnTo>
                  <a:lnTo>
                    <a:pt x="f35" y="f54"/>
                  </a:lnTo>
                  <a:lnTo>
                    <a:pt x="f53" y="f54"/>
                  </a:lnTo>
                  <a:lnTo>
                    <a:pt x="f53" y="f56"/>
                  </a:lnTo>
                  <a:lnTo>
                    <a:pt x="f35" y="f56"/>
                  </a:lnTo>
                  <a:lnTo>
                    <a:pt x="f48" y="f36"/>
                  </a:lnTo>
                  <a:lnTo>
                    <a:pt x="f32" y="f56"/>
                  </a:lnTo>
                  <a:lnTo>
                    <a:pt x="f52" y="f56"/>
                  </a:lnTo>
                  <a:lnTo>
                    <a:pt x="f52" y="f54"/>
                  </a:lnTo>
                  <a:close/>
                </a:path>
              </a:pathLst>
            </a:custGeom>
            <a:solidFill>
              <a:srgbClr val="94F5FA"/>
            </a:solidFill>
            <a:ln w="12701" cap="flat">
              <a:solidFill>
                <a:srgbClr val="022B52"/>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16" name="Double flèche verticale 6">
              <a:extLst>
                <a:ext uri="{FF2B5EF4-FFF2-40B4-BE49-F238E27FC236}">
                  <a16:creationId xmlns:a16="http://schemas.microsoft.com/office/drawing/2014/main" id="{CA8B6868-FD73-DCE7-270D-CC2ECA0C1209}"/>
                </a:ext>
              </a:extLst>
            </p:cNvPr>
            <p:cNvSpPr>
              <a:spLocks noGrp="1" noRot="1" noMove="1" noResize="1" noEditPoints="1" noAdjustHandles="1" noChangeArrowheads="1" noChangeShapeType="1"/>
            </p:cNvSpPr>
            <p:nvPr/>
          </p:nvSpPr>
          <p:spPr>
            <a:xfrm rot="2677111">
              <a:off x="5541227" y="3320973"/>
              <a:ext cx="357530" cy="505041"/>
            </a:xfrm>
            <a:custGeom>
              <a:avLst/>
              <a:gdLst>
                <a:gd name="f0" fmla="val 10800000"/>
                <a:gd name="f1" fmla="val 5400000"/>
                <a:gd name="f2" fmla="val 180"/>
                <a:gd name="f3" fmla="val w"/>
                <a:gd name="f4" fmla="val h"/>
                <a:gd name="f5" fmla="val ss"/>
                <a:gd name="f6" fmla="val 0"/>
                <a:gd name="f7" fmla="val 39339"/>
                <a:gd name="f8" fmla="val 50000"/>
                <a:gd name="f9" fmla="+- 0 0 -270"/>
                <a:gd name="f10" fmla="+- 0 0 -90"/>
                <a:gd name="f11" fmla="abs f3"/>
                <a:gd name="f12" fmla="abs f4"/>
                <a:gd name="f13" fmla="abs f5"/>
                <a:gd name="f14" fmla="*/ f9 f0 1"/>
                <a:gd name="f15" fmla="*/ f10 f0 1"/>
                <a:gd name="f16" fmla="?: f11 f3 1"/>
                <a:gd name="f17" fmla="?: f12 f4 1"/>
                <a:gd name="f18" fmla="?: f13 f5 1"/>
                <a:gd name="f19" fmla="*/ f14 1 f2"/>
                <a:gd name="f20" fmla="*/ f15 1 f2"/>
                <a:gd name="f21" fmla="*/ f16 1 21600"/>
                <a:gd name="f22" fmla="*/ f17 1 21600"/>
                <a:gd name="f23" fmla="*/ 21600 f16 1"/>
                <a:gd name="f24" fmla="*/ 21600 f17 1"/>
                <a:gd name="f25" fmla="+- f19 0 f1"/>
                <a:gd name="f26" fmla="+- f20 0 f1"/>
                <a:gd name="f27" fmla="min f22 f21"/>
                <a:gd name="f28" fmla="*/ f23 1 f18"/>
                <a:gd name="f29" fmla="*/ f24 1 f18"/>
                <a:gd name="f30" fmla="val f28"/>
                <a:gd name="f31" fmla="val f29"/>
                <a:gd name="f32" fmla="*/ f6 f27 1"/>
                <a:gd name="f33" fmla="+- f31 0 f6"/>
                <a:gd name="f34" fmla="+- f30 0 f6"/>
                <a:gd name="f35" fmla="*/ f30 f27 1"/>
                <a:gd name="f36" fmla="*/ f31 f27 1"/>
                <a:gd name="f37" fmla="*/ f33 1 2"/>
                <a:gd name="f38" fmla="*/ f34 1 2"/>
                <a:gd name="f39" fmla="min f34 f33"/>
                <a:gd name="f40" fmla="*/ f34 f7 1"/>
                <a:gd name="f41" fmla="+- f6 f37 0"/>
                <a:gd name="f42" fmla="+- f6 f38 0"/>
                <a:gd name="f43" fmla="*/ f39 f8 1"/>
                <a:gd name="f44" fmla="*/ f40 1 200000"/>
                <a:gd name="f45" fmla="*/ f43 1 100000"/>
                <a:gd name="f46" fmla="+- f42 0 f44"/>
                <a:gd name="f47" fmla="+- f42 f44 0"/>
                <a:gd name="f48" fmla="*/ f42 f27 1"/>
                <a:gd name="f49" fmla="*/ f41 f27 1"/>
                <a:gd name="f50" fmla="+- f31 0 f45"/>
                <a:gd name="f51" fmla="*/ f46 f45 1"/>
                <a:gd name="f52" fmla="*/ f46 f27 1"/>
                <a:gd name="f53" fmla="*/ f47 f27 1"/>
                <a:gd name="f54" fmla="*/ f45 f27 1"/>
                <a:gd name="f55" fmla="*/ f51 1 f38"/>
                <a:gd name="f56" fmla="*/ f50 f27 1"/>
                <a:gd name="f57" fmla="+- f45 0 f55"/>
                <a:gd name="f58" fmla="+- f50 f55 0"/>
                <a:gd name="f59" fmla="*/ f57 f27 1"/>
                <a:gd name="f60" fmla="*/ f58 f27 1"/>
              </a:gdLst>
              <a:ahLst/>
              <a:cxnLst>
                <a:cxn ang="3cd4">
                  <a:pos x="hc" y="t"/>
                </a:cxn>
                <a:cxn ang="0">
                  <a:pos x="r" y="vc"/>
                </a:cxn>
                <a:cxn ang="cd4">
                  <a:pos x="hc" y="b"/>
                </a:cxn>
                <a:cxn ang="cd2">
                  <a:pos x="l" y="vc"/>
                </a:cxn>
                <a:cxn ang="f25">
                  <a:pos x="f32" y="f54"/>
                </a:cxn>
                <a:cxn ang="f25">
                  <a:pos x="f52" y="f49"/>
                </a:cxn>
                <a:cxn ang="f25">
                  <a:pos x="f32" y="f56"/>
                </a:cxn>
                <a:cxn ang="f26">
                  <a:pos x="f35" y="f56"/>
                </a:cxn>
                <a:cxn ang="f26">
                  <a:pos x="f53" y="f49"/>
                </a:cxn>
                <a:cxn ang="f26">
                  <a:pos x="f35" y="f54"/>
                </a:cxn>
              </a:cxnLst>
              <a:rect l="f52" t="f59" r="f53" b="f60"/>
              <a:pathLst>
                <a:path>
                  <a:moveTo>
                    <a:pt x="f32" y="f54"/>
                  </a:moveTo>
                  <a:lnTo>
                    <a:pt x="f48" y="f32"/>
                  </a:lnTo>
                  <a:lnTo>
                    <a:pt x="f35" y="f54"/>
                  </a:lnTo>
                  <a:lnTo>
                    <a:pt x="f53" y="f54"/>
                  </a:lnTo>
                  <a:lnTo>
                    <a:pt x="f53" y="f56"/>
                  </a:lnTo>
                  <a:lnTo>
                    <a:pt x="f35" y="f56"/>
                  </a:lnTo>
                  <a:lnTo>
                    <a:pt x="f48" y="f36"/>
                  </a:lnTo>
                  <a:lnTo>
                    <a:pt x="f32" y="f56"/>
                  </a:lnTo>
                  <a:lnTo>
                    <a:pt x="f52" y="f56"/>
                  </a:lnTo>
                  <a:lnTo>
                    <a:pt x="f52" y="f54"/>
                  </a:lnTo>
                  <a:close/>
                </a:path>
              </a:pathLst>
            </a:custGeom>
            <a:solidFill>
              <a:srgbClr val="94F5FA"/>
            </a:solidFill>
            <a:ln w="12701" cap="flat">
              <a:solidFill>
                <a:srgbClr val="022B52"/>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17" name="Double flèche verticale 12">
              <a:extLst>
                <a:ext uri="{FF2B5EF4-FFF2-40B4-BE49-F238E27FC236}">
                  <a16:creationId xmlns:a16="http://schemas.microsoft.com/office/drawing/2014/main" id="{3B7E1CA7-2DEE-8E03-89E2-9552B0554020}"/>
                </a:ext>
              </a:extLst>
            </p:cNvPr>
            <p:cNvSpPr>
              <a:spLocks noGrp="1" noRot="1" noMove="1" noResize="1" noEditPoints="1" noAdjustHandles="1" noChangeArrowheads="1" noChangeShapeType="1"/>
            </p:cNvSpPr>
            <p:nvPr/>
          </p:nvSpPr>
          <p:spPr>
            <a:xfrm rot="18910667">
              <a:off x="7056764" y="3322189"/>
              <a:ext cx="357530" cy="505041"/>
            </a:xfrm>
            <a:custGeom>
              <a:avLst/>
              <a:gdLst>
                <a:gd name="f0" fmla="val 10800000"/>
                <a:gd name="f1" fmla="val 5400000"/>
                <a:gd name="f2" fmla="val 180"/>
                <a:gd name="f3" fmla="val w"/>
                <a:gd name="f4" fmla="val h"/>
                <a:gd name="f5" fmla="val ss"/>
                <a:gd name="f6" fmla="val 0"/>
                <a:gd name="f7" fmla="val 39339"/>
                <a:gd name="f8" fmla="val 50000"/>
                <a:gd name="f9" fmla="+- 0 0 -270"/>
                <a:gd name="f10" fmla="+- 0 0 -90"/>
                <a:gd name="f11" fmla="abs f3"/>
                <a:gd name="f12" fmla="abs f4"/>
                <a:gd name="f13" fmla="abs f5"/>
                <a:gd name="f14" fmla="*/ f9 f0 1"/>
                <a:gd name="f15" fmla="*/ f10 f0 1"/>
                <a:gd name="f16" fmla="?: f11 f3 1"/>
                <a:gd name="f17" fmla="?: f12 f4 1"/>
                <a:gd name="f18" fmla="?: f13 f5 1"/>
                <a:gd name="f19" fmla="*/ f14 1 f2"/>
                <a:gd name="f20" fmla="*/ f15 1 f2"/>
                <a:gd name="f21" fmla="*/ f16 1 21600"/>
                <a:gd name="f22" fmla="*/ f17 1 21600"/>
                <a:gd name="f23" fmla="*/ 21600 f16 1"/>
                <a:gd name="f24" fmla="*/ 21600 f17 1"/>
                <a:gd name="f25" fmla="+- f19 0 f1"/>
                <a:gd name="f26" fmla="+- f20 0 f1"/>
                <a:gd name="f27" fmla="min f22 f21"/>
                <a:gd name="f28" fmla="*/ f23 1 f18"/>
                <a:gd name="f29" fmla="*/ f24 1 f18"/>
                <a:gd name="f30" fmla="val f28"/>
                <a:gd name="f31" fmla="val f29"/>
                <a:gd name="f32" fmla="*/ f6 f27 1"/>
                <a:gd name="f33" fmla="+- f31 0 f6"/>
                <a:gd name="f34" fmla="+- f30 0 f6"/>
                <a:gd name="f35" fmla="*/ f30 f27 1"/>
                <a:gd name="f36" fmla="*/ f31 f27 1"/>
                <a:gd name="f37" fmla="*/ f33 1 2"/>
                <a:gd name="f38" fmla="*/ f34 1 2"/>
                <a:gd name="f39" fmla="min f34 f33"/>
                <a:gd name="f40" fmla="*/ f34 f7 1"/>
                <a:gd name="f41" fmla="+- f6 f37 0"/>
                <a:gd name="f42" fmla="+- f6 f38 0"/>
                <a:gd name="f43" fmla="*/ f39 f8 1"/>
                <a:gd name="f44" fmla="*/ f40 1 200000"/>
                <a:gd name="f45" fmla="*/ f43 1 100000"/>
                <a:gd name="f46" fmla="+- f42 0 f44"/>
                <a:gd name="f47" fmla="+- f42 f44 0"/>
                <a:gd name="f48" fmla="*/ f42 f27 1"/>
                <a:gd name="f49" fmla="*/ f41 f27 1"/>
                <a:gd name="f50" fmla="+- f31 0 f45"/>
                <a:gd name="f51" fmla="*/ f46 f45 1"/>
                <a:gd name="f52" fmla="*/ f46 f27 1"/>
                <a:gd name="f53" fmla="*/ f47 f27 1"/>
                <a:gd name="f54" fmla="*/ f45 f27 1"/>
                <a:gd name="f55" fmla="*/ f51 1 f38"/>
                <a:gd name="f56" fmla="*/ f50 f27 1"/>
                <a:gd name="f57" fmla="+- f45 0 f55"/>
                <a:gd name="f58" fmla="+- f50 f55 0"/>
                <a:gd name="f59" fmla="*/ f57 f27 1"/>
                <a:gd name="f60" fmla="*/ f58 f27 1"/>
              </a:gdLst>
              <a:ahLst/>
              <a:cxnLst>
                <a:cxn ang="3cd4">
                  <a:pos x="hc" y="t"/>
                </a:cxn>
                <a:cxn ang="0">
                  <a:pos x="r" y="vc"/>
                </a:cxn>
                <a:cxn ang="cd4">
                  <a:pos x="hc" y="b"/>
                </a:cxn>
                <a:cxn ang="cd2">
                  <a:pos x="l" y="vc"/>
                </a:cxn>
                <a:cxn ang="f25">
                  <a:pos x="f32" y="f54"/>
                </a:cxn>
                <a:cxn ang="f25">
                  <a:pos x="f52" y="f49"/>
                </a:cxn>
                <a:cxn ang="f25">
                  <a:pos x="f32" y="f56"/>
                </a:cxn>
                <a:cxn ang="f26">
                  <a:pos x="f35" y="f56"/>
                </a:cxn>
                <a:cxn ang="f26">
                  <a:pos x="f53" y="f49"/>
                </a:cxn>
                <a:cxn ang="f26">
                  <a:pos x="f35" y="f54"/>
                </a:cxn>
              </a:cxnLst>
              <a:rect l="f52" t="f59" r="f53" b="f60"/>
              <a:pathLst>
                <a:path>
                  <a:moveTo>
                    <a:pt x="f32" y="f54"/>
                  </a:moveTo>
                  <a:lnTo>
                    <a:pt x="f48" y="f32"/>
                  </a:lnTo>
                  <a:lnTo>
                    <a:pt x="f35" y="f54"/>
                  </a:lnTo>
                  <a:lnTo>
                    <a:pt x="f53" y="f54"/>
                  </a:lnTo>
                  <a:lnTo>
                    <a:pt x="f53" y="f56"/>
                  </a:lnTo>
                  <a:lnTo>
                    <a:pt x="f35" y="f56"/>
                  </a:lnTo>
                  <a:lnTo>
                    <a:pt x="f48" y="f36"/>
                  </a:lnTo>
                  <a:lnTo>
                    <a:pt x="f32" y="f56"/>
                  </a:lnTo>
                  <a:lnTo>
                    <a:pt x="f52" y="f56"/>
                  </a:lnTo>
                  <a:lnTo>
                    <a:pt x="f52" y="f54"/>
                  </a:lnTo>
                  <a:close/>
                </a:path>
              </a:pathLst>
            </a:custGeom>
            <a:solidFill>
              <a:srgbClr val="94F5FA"/>
            </a:solidFill>
            <a:ln w="12701" cap="flat">
              <a:solidFill>
                <a:srgbClr val="022B52"/>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grpSp>
      <p:sp>
        <p:nvSpPr>
          <p:cNvPr id="18" name="ZoneTexte 22">
            <a:extLst>
              <a:ext uri="{FF2B5EF4-FFF2-40B4-BE49-F238E27FC236}">
                <a16:creationId xmlns:a16="http://schemas.microsoft.com/office/drawing/2014/main" id="{5A80C4D5-562F-3F58-B35D-018EB3F54C2B}"/>
              </a:ext>
            </a:extLst>
          </p:cNvPr>
          <p:cNvSpPr txBox="1">
            <a:spLocks noGrp="1" noRot="1" noMove="1" noResize="1" noEditPoints="1" noAdjustHandles="1" noChangeArrowheads="1" noChangeShapeType="1"/>
          </p:cNvSpPr>
          <p:nvPr/>
        </p:nvSpPr>
        <p:spPr>
          <a:xfrm>
            <a:off x="1043101" y="1004239"/>
            <a:ext cx="3227402" cy="1880582"/>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30000"/>
              </a:lnSpc>
              <a:spcBef>
                <a:spcPts val="0"/>
              </a:spcBef>
              <a:spcAft>
                <a:spcPts val="0"/>
              </a:spcAft>
              <a:buNone/>
              <a:tabLst/>
              <a:defRPr sz="1800" b="0" i="0" u="none" strike="noStrike" kern="0" cap="none" spc="0" baseline="0">
                <a:solidFill>
                  <a:srgbClr val="000000"/>
                </a:solidFill>
                <a:uFillTx/>
              </a:defRPr>
            </a:pPr>
            <a:r>
              <a:rPr lang="fr-FR" sz="1000" b="0" i="0" u="none" strike="noStrike" kern="1200" cap="none" spc="0" baseline="0" dirty="0">
                <a:solidFill>
                  <a:srgbClr val="004E6D"/>
                </a:solidFill>
                <a:uFillTx/>
                <a:latin typeface="Avenir Medium" pitchFamily="2"/>
                <a:cs typeface="Futura Medium" pitchFamily="34"/>
              </a:rPr>
              <a:t>Le laboratoire </a:t>
            </a:r>
            <a:r>
              <a:rPr lang="fr-FR" sz="1000" b="0" i="0" u="none" strike="noStrike" kern="1200" cap="none" spc="0" baseline="0" dirty="0" err="1">
                <a:solidFill>
                  <a:srgbClr val="004E6D"/>
                </a:solidFill>
                <a:uFillTx/>
                <a:latin typeface="Avenir Medium" pitchFamily="2"/>
                <a:cs typeface="Futura Medium" pitchFamily="34"/>
              </a:rPr>
              <a:t>Lab’Innov</a:t>
            </a:r>
            <a:r>
              <a:rPr lang="fr-FR" sz="1000" b="0" i="0" u="none" strike="noStrike" kern="1200" cap="none" spc="0" baseline="0" dirty="0">
                <a:solidFill>
                  <a:srgbClr val="004E6D"/>
                </a:solidFill>
                <a:uFillTx/>
                <a:latin typeface="Avenir Medium" pitchFamily="2"/>
                <a:cs typeface="Futura Medium" pitchFamily="34"/>
              </a:rPr>
              <a:t> rattaché au service de la Cohérence et de la Transformation Numérique, est une équipe de 10 personnes dédiée à l’IA. Sa particularité est de ne pas travailler seule. Sa force est son approche collaborative en mobilisant les expertises des différents services de la DSI ainsi que des relais métiers au sein de l’Inserm. Cette approche pluridisciplinaire est le moteur du développement de ses cas d’usage. </a:t>
            </a:r>
          </a:p>
        </p:txBody>
      </p:sp>
      <p:sp>
        <p:nvSpPr>
          <p:cNvPr id="19" name="Rectangle 13">
            <a:extLst>
              <a:ext uri="{FF2B5EF4-FFF2-40B4-BE49-F238E27FC236}">
                <a16:creationId xmlns:a16="http://schemas.microsoft.com/office/drawing/2014/main" id="{EE86A976-79F6-6D1A-B9D3-2AC011957C70}"/>
              </a:ext>
            </a:extLst>
          </p:cNvPr>
          <p:cNvSpPr>
            <a:spLocks noGrp="1" noRot="1" noMove="1" noResize="1" noEditPoints="1" noAdjustHandles="1" noChangeArrowheads="1" noChangeShapeType="1"/>
          </p:cNvSpPr>
          <p:nvPr/>
        </p:nvSpPr>
        <p:spPr>
          <a:xfrm>
            <a:off x="2438403" y="482099"/>
            <a:ext cx="6705596" cy="45720"/>
          </a:xfrm>
          <a:prstGeom prst="rect">
            <a:avLst/>
          </a:prstGeom>
          <a:solidFill>
            <a:srgbClr val="114864"/>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20" name="Titre 1">
            <a:extLst>
              <a:ext uri="{FF2B5EF4-FFF2-40B4-BE49-F238E27FC236}">
                <a16:creationId xmlns:a16="http://schemas.microsoft.com/office/drawing/2014/main" id="{411C1598-819C-CDDB-9E86-2BE2F73F08AA}"/>
              </a:ext>
            </a:extLst>
          </p:cNvPr>
          <p:cNvSpPr txBox="1">
            <a:spLocks noGrp="1" noRot="1" noMove="1" noResize="1" noEditPoints="1" noAdjustHandles="1" noChangeArrowheads="1" noChangeShapeType="1"/>
          </p:cNvSpPr>
          <p:nvPr>
            <p:ph type="title"/>
          </p:nvPr>
        </p:nvSpPr>
        <p:spPr>
          <a:xfrm>
            <a:off x="994839" y="331204"/>
            <a:ext cx="1611319" cy="393228"/>
          </a:xfrm>
          <a:prstGeom prst="rect">
            <a:avLst/>
          </a:prstGeom>
          <a:noFill/>
          <a:ln>
            <a:noFill/>
          </a:ln>
        </p:spPr>
        <p:txBody>
          <a:bodyPr vert="horz" wrap="square" lIns="91440" tIns="45720" rIns="91440" bIns="45720" anchor="t" anchorCtr="0" compatLnSpc="1">
            <a:noAutofit/>
          </a:bodyPr>
          <a:lstStyle/>
          <a:p>
            <a:pPr lvl="0" defTabSz="914372">
              <a:spcBef>
                <a:spcPts val="0"/>
              </a:spcBef>
            </a:pPr>
            <a:r>
              <a:rPr lang="fr-FR" sz="1800" b="1" dirty="0">
                <a:solidFill>
                  <a:srgbClr val="114864"/>
                </a:solidFill>
                <a:latin typeface="Arial"/>
              </a:rPr>
              <a:t>L’équipe IA</a:t>
            </a:r>
            <a:br>
              <a:rPr lang="fr-FR" sz="2200" b="1" dirty="0">
                <a:solidFill>
                  <a:srgbClr val="000000"/>
                </a:solidFill>
                <a:latin typeface="Arial"/>
              </a:rPr>
            </a:br>
            <a:endParaRPr lang="fr-FR" sz="1400" b="1" dirty="0">
              <a:solidFill>
                <a:srgbClr val="FFFFFF"/>
              </a:solidFill>
              <a:latin typeface="Arial"/>
            </a:endParaRPr>
          </a:p>
        </p:txBody>
      </p:sp>
      <p:sp>
        <p:nvSpPr>
          <p:cNvPr id="21" name="ZoneTexte 23">
            <a:extLst>
              <a:ext uri="{FF2B5EF4-FFF2-40B4-BE49-F238E27FC236}">
                <a16:creationId xmlns:a16="http://schemas.microsoft.com/office/drawing/2014/main" id="{EDA4BCF6-CAE7-0B3D-7062-828CCE27EB5D}"/>
              </a:ext>
            </a:extLst>
          </p:cNvPr>
          <p:cNvSpPr txBox="1"/>
          <p:nvPr/>
        </p:nvSpPr>
        <p:spPr>
          <a:xfrm>
            <a:off x="1043101" y="3114299"/>
            <a:ext cx="3432785" cy="307777"/>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000" b="0" i="0" u="none" strike="noStrike" kern="1200" cap="none" spc="0" baseline="0" dirty="0">
                <a:solidFill>
                  <a:srgbClr val="004E6D"/>
                </a:solidFill>
                <a:uFillTx/>
                <a:latin typeface="Avenir Medium" pitchFamily="2"/>
              </a:rPr>
              <a:t>Pour nous contacter </a:t>
            </a:r>
            <a:r>
              <a:rPr lang="fr-FR" sz="1400" b="0" i="0" u="none" strike="noStrike" kern="1200" cap="none" spc="0" baseline="0" dirty="0">
                <a:solidFill>
                  <a:srgbClr val="000000"/>
                </a:solidFill>
                <a:uFillTx/>
                <a:latin typeface="Avenir Book"/>
              </a:rPr>
              <a:t>: </a:t>
            </a:r>
            <a:r>
              <a:rPr lang="fr-FR" sz="1400" b="0" i="0" u="none" strike="noStrike" kern="1200" cap="none" spc="0" baseline="0" dirty="0" err="1">
                <a:solidFill>
                  <a:srgbClr val="FF7D00"/>
                </a:solidFill>
                <a:uFillTx/>
                <a:latin typeface="Avenir Book"/>
              </a:rPr>
              <a:t>lab-projet.dsi@inserm.fr</a:t>
            </a:r>
            <a:endParaRPr lang="fr-FR" sz="1400" b="0" i="0" u="none" strike="noStrike" kern="1200" cap="none" spc="0" baseline="0" dirty="0">
              <a:solidFill>
                <a:srgbClr val="FF7D00"/>
              </a:solidFill>
              <a:uFillTx/>
              <a:latin typeface="Avenir Book"/>
            </a:endParaRPr>
          </a:p>
        </p:txBody>
      </p:sp>
      <p:sp>
        <p:nvSpPr>
          <p:cNvPr id="23" name="Espace réservé du pied de page 4">
            <a:extLst>
              <a:ext uri="{FF2B5EF4-FFF2-40B4-BE49-F238E27FC236}">
                <a16:creationId xmlns:a16="http://schemas.microsoft.com/office/drawing/2014/main" id="{FF529604-B569-34B5-45ED-185671805DDD}"/>
              </a:ext>
            </a:extLst>
          </p:cNvPr>
          <p:cNvSpPr txBox="1"/>
          <p:nvPr/>
        </p:nvSpPr>
        <p:spPr>
          <a:xfrm>
            <a:off x="169099" y="4842927"/>
            <a:ext cx="3568327" cy="252429"/>
          </a:xfrm>
          <a:prstGeom prst="rect">
            <a:avLst/>
          </a:prstGeom>
          <a:noFill/>
          <a:ln cap="flat">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000" b="0" i="0" u="none" strike="noStrike" kern="1200" cap="none" spc="0" baseline="0" dirty="0">
                <a:solidFill>
                  <a:srgbClr val="FFFFFF"/>
                </a:solidFill>
                <a:uFillTx/>
                <a:latin typeface="Arial"/>
                <a:ea typeface="Calibri" pitchFamily="34"/>
                <a:cs typeface="Calibri" pitchFamily="34"/>
              </a:rPr>
              <a:t>INSERM CHAT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382">
    <p:spTree>
      <p:nvGrpSpPr>
        <p:cNvPr id="1" name=""/>
        <p:cNvGrpSpPr/>
        <p:nvPr/>
      </p:nvGrpSpPr>
      <p:grpSpPr>
        <a:xfrm>
          <a:off x="0" y="0"/>
          <a:ext cx="0" cy="0"/>
          <a:chOff x="0" y="0"/>
          <a:chExt cx="0" cy="0"/>
        </a:xfrm>
      </p:grpSpPr>
      <p:pic>
        <p:nvPicPr>
          <p:cNvPr id="2" name="Image 6">
            <a:extLst>
              <a:ext uri="{FF2B5EF4-FFF2-40B4-BE49-F238E27FC236}">
                <a16:creationId xmlns:a16="http://schemas.microsoft.com/office/drawing/2014/main" id="{33C4C6FE-0AF5-46E3-DAA4-3F231EEE1B66}"/>
              </a:ext>
            </a:extLst>
          </p:cNvPr>
          <p:cNvPicPr>
            <a:picLocks noGrp="1" noRot="1" noChangeAspect="1" noMove="1" noResize="1" noEditPoints="1" noAdjustHandles="1" noChangeArrowheads="1" noChangeShapeType="1" noCrop="1"/>
          </p:cNvPicPr>
          <p:nvPr/>
        </p:nvPicPr>
        <p:blipFill>
          <a:blip r:embed="rId2"/>
          <a:srcRect l="7407"/>
          <a:stretch>
            <a:fillRect/>
          </a:stretch>
        </p:blipFill>
        <p:spPr>
          <a:xfrm flipH="1">
            <a:off x="0" y="2571749"/>
            <a:ext cx="9144000" cy="2571749"/>
          </a:xfrm>
          <a:prstGeom prst="rect">
            <a:avLst/>
          </a:prstGeom>
          <a:noFill/>
          <a:ln cap="flat">
            <a:noFill/>
          </a:ln>
        </p:spPr>
      </p:pic>
      <p:sp>
        <p:nvSpPr>
          <p:cNvPr id="3" name="Titre 2">
            <a:extLst>
              <a:ext uri="{FF2B5EF4-FFF2-40B4-BE49-F238E27FC236}">
                <a16:creationId xmlns:a16="http://schemas.microsoft.com/office/drawing/2014/main" id="{6FB94895-EDC3-5EE1-4DEB-A2E2D5E28C27}"/>
              </a:ext>
            </a:extLst>
          </p:cNvPr>
          <p:cNvSpPr txBox="1">
            <a:spLocks noGrp="1" noRot="1" noMove="1" noResize="1" noEditPoints="1" noAdjustHandles="1" noChangeArrowheads="1" noChangeShapeType="1"/>
          </p:cNvSpPr>
          <p:nvPr>
            <p:ph type="title"/>
          </p:nvPr>
        </p:nvSpPr>
        <p:spPr>
          <a:xfrm>
            <a:off x="4470977" y="3001554"/>
            <a:ext cx="3695117" cy="383727"/>
          </a:xfrm>
        </p:spPr>
        <p:txBody>
          <a:bodyPr/>
          <a:lstStyle/>
          <a:p>
            <a:pPr lvl="0"/>
            <a:r>
              <a:rPr lang="fr-FR" dirty="0"/>
              <a:t>Quelques cas d’usages IA</a:t>
            </a:r>
          </a:p>
        </p:txBody>
      </p:sp>
      <p:pic>
        <p:nvPicPr>
          <p:cNvPr id="4" name="Image 8">
            <a:extLst>
              <a:ext uri="{FF2B5EF4-FFF2-40B4-BE49-F238E27FC236}">
                <a16:creationId xmlns:a16="http://schemas.microsoft.com/office/drawing/2014/main" id="{B90134F6-E42A-131C-386A-A4379FF5346C}"/>
              </a:ext>
            </a:extLst>
          </p:cNvPr>
          <p:cNvPicPr>
            <a:picLocks noGrp="1" noRot="1" noChangeAspect="1" noMove="1" noResize="1" noEditPoints="1" noAdjustHandles="1" noChangeArrowheads="1" noChangeShapeType="1" noCrop="1"/>
          </p:cNvPicPr>
          <p:nvPr/>
        </p:nvPicPr>
        <p:blipFill>
          <a:blip r:embed="rId3"/>
          <a:stretch>
            <a:fillRect/>
          </a:stretch>
        </p:blipFill>
        <p:spPr>
          <a:xfrm>
            <a:off x="4572000" y="3743325"/>
            <a:ext cx="1308104" cy="850263"/>
          </a:xfrm>
          <a:prstGeom prst="rect">
            <a:avLst/>
          </a:prstGeom>
          <a:noFill/>
          <a:ln cap="flat">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387">
    <p:spTree>
      <p:nvGrpSpPr>
        <p:cNvPr id="1" name=""/>
        <p:cNvGrpSpPr/>
        <p:nvPr/>
      </p:nvGrpSpPr>
      <p:grpSpPr>
        <a:xfrm>
          <a:off x="0" y="0"/>
          <a:ext cx="0" cy="0"/>
          <a:chOff x="0" y="0"/>
          <a:chExt cx="0" cy="0"/>
        </a:xfrm>
      </p:grpSpPr>
      <p:sp>
        <p:nvSpPr>
          <p:cNvPr id="2" name="Espace réservé du numéro de diapositive 2">
            <a:extLst>
              <a:ext uri="{FF2B5EF4-FFF2-40B4-BE49-F238E27FC236}">
                <a16:creationId xmlns:a16="http://schemas.microsoft.com/office/drawing/2014/main" id="{B94DCE0E-A49A-C2FC-19D7-C42FE652E944}"/>
              </a:ext>
            </a:extLst>
          </p:cNvPr>
          <p:cNvSpPr txBox="1"/>
          <p:nvPr/>
        </p:nvSpPr>
        <p:spPr>
          <a:xfrm>
            <a:off x="8248692" y="4841720"/>
            <a:ext cx="617713" cy="215908"/>
          </a:xfrm>
          <a:prstGeom prst="rect">
            <a:avLst/>
          </a:prstGeom>
          <a:noFill/>
          <a:ln cap="flat">
            <a:noFill/>
          </a:ln>
        </p:spPr>
        <p:txBody>
          <a:bodyPr vert="horz" wrap="square" lIns="91440" tIns="45720" rIns="0" bIns="45720"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E80B15F-5D12-4EB0-969C-91561C6CDF92}" type="slidenum">
              <a:rPr lang="fr-FR" sz="900" b="0" i="0" u="none" strike="noStrike" kern="1200" cap="none" spc="0" baseline="0">
                <a:solidFill>
                  <a:srgbClr val="FFFFFF"/>
                </a:solidFill>
                <a:uFillTx/>
                <a:latin typeface="Arial"/>
                <a:ea typeface="Calibri" pitchFamily="34"/>
                <a:cs typeface="Calibri" pitchFamily="34"/>
              </a:rPr>
              <a:t>9</a:t>
            </a:fld>
            <a:endParaRPr lang="fr-FR" sz="900" b="0" i="0" u="none" strike="noStrike" kern="1200" cap="none" spc="0" baseline="0">
              <a:solidFill>
                <a:srgbClr val="FFFFFF"/>
              </a:solidFill>
              <a:uFillTx/>
              <a:latin typeface="Arial"/>
              <a:ea typeface="Calibri" pitchFamily="34"/>
              <a:cs typeface="Calibri" pitchFamily="34"/>
            </a:endParaRPr>
          </a:p>
        </p:txBody>
      </p:sp>
      <p:sp>
        <p:nvSpPr>
          <p:cNvPr id="3" name="Espace réservé de la date 3">
            <a:extLst>
              <a:ext uri="{FF2B5EF4-FFF2-40B4-BE49-F238E27FC236}">
                <a16:creationId xmlns:a16="http://schemas.microsoft.com/office/drawing/2014/main" id="{646EF919-2058-6D84-88AE-1220D00C8E65}"/>
              </a:ext>
            </a:extLst>
          </p:cNvPr>
          <p:cNvSpPr txBox="1"/>
          <p:nvPr/>
        </p:nvSpPr>
        <p:spPr>
          <a:xfrm>
            <a:off x="7179466" y="4845835"/>
            <a:ext cx="1069226" cy="231096"/>
          </a:xfrm>
          <a:prstGeom prst="rect">
            <a:avLst/>
          </a:prstGeom>
          <a:noFill/>
          <a:ln cap="flat">
            <a:noFill/>
          </a:ln>
        </p:spPr>
        <p:txBody>
          <a:bodyPr vert="horz" wrap="square" lIns="91440" tIns="45720" rIns="91440" bIns="45720" anchor="t" anchorCtr="0" compatLnSpc="1">
            <a:noAutofit/>
          </a:bodyPr>
          <a:lstStyle/>
          <a:p>
            <a:pPr lvl="0">
              <a:defRPr sz="1800" b="0" i="0" u="none" strike="noStrike" kern="0" cap="none" spc="0" baseline="0">
                <a:solidFill>
                  <a:srgbClr val="000000"/>
                </a:solidFill>
                <a:uFillTx/>
              </a:defRPr>
            </a:pPr>
            <a:fld id="{1CFDCBF0-FA03-4646-8DD6-6ACA7512BA03}" type="datetime1">
              <a:rPr lang="fr-FR" sz="900">
                <a:solidFill>
                  <a:srgbClr val="FFFFFF"/>
                </a:solidFill>
                <a:latin typeface="Arial"/>
                <a:ea typeface="Calibri" pitchFamily="34"/>
                <a:cs typeface="Calibri" pitchFamily="34"/>
              </a:rPr>
              <a:pPr lvl="0">
                <a:defRPr sz="1800" b="0" i="0" u="none" strike="noStrike" kern="0" cap="none" spc="0" baseline="0">
                  <a:solidFill>
                    <a:srgbClr val="000000"/>
                  </a:solidFill>
                  <a:uFillTx/>
                </a:defRPr>
              </a:pPr>
              <a:t>07/10/2026</a:t>
            </a:fld>
            <a:endParaRPr lang="fr-FR" sz="900" b="0" i="0" u="none" strike="noStrike" kern="1200" cap="none" spc="0" baseline="0" dirty="0">
              <a:solidFill>
                <a:srgbClr val="FFFFFF"/>
              </a:solidFill>
              <a:uFillTx/>
              <a:latin typeface="Arial"/>
              <a:ea typeface="Calibri" pitchFamily="34"/>
              <a:cs typeface="Calibri" pitchFamily="34"/>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00" b="0" i="0" u="none" strike="noStrike" kern="1200" cap="none" spc="0" baseline="0" dirty="0">
              <a:solidFill>
                <a:srgbClr val="FFFFFF"/>
              </a:solidFill>
              <a:uFillTx/>
              <a:latin typeface="Arial"/>
              <a:ea typeface="Calibri" pitchFamily="34"/>
              <a:cs typeface="Calibri" pitchFamily="34"/>
            </a:endParaRPr>
          </a:p>
        </p:txBody>
      </p:sp>
      <p:graphicFrame>
        <p:nvGraphicFramePr>
          <p:cNvPr id="5" name="Tableau 9">
            <a:extLst>
              <a:ext uri="{FF2B5EF4-FFF2-40B4-BE49-F238E27FC236}">
                <a16:creationId xmlns:a16="http://schemas.microsoft.com/office/drawing/2014/main" id="{8C464DAF-1463-9802-17A6-EED6511F4D6A}"/>
              </a:ext>
            </a:extLst>
          </p:cNvPr>
          <p:cNvGraphicFramePr>
            <a:graphicFrameLocks noGrp="1"/>
          </p:cNvGraphicFramePr>
          <p:nvPr>
            <p:extLst>
              <p:ext uri="{D42A27DB-BD31-4B8C-83A1-F6EECF244321}">
                <p14:modId xmlns:p14="http://schemas.microsoft.com/office/powerpoint/2010/main" val="677757855"/>
              </p:ext>
            </p:extLst>
          </p:nvPr>
        </p:nvGraphicFramePr>
        <p:xfrm>
          <a:off x="377601" y="730724"/>
          <a:ext cx="8388794" cy="3353477"/>
        </p:xfrm>
        <a:graphic>
          <a:graphicData uri="http://schemas.openxmlformats.org/drawingml/2006/table">
            <a:tbl>
              <a:tblPr firstRow="1" bandRow="1">
                <a:effectLst/>
                <a:tableStyleId>{EB344D84-9AFB-497E-A393-DC336BA19D2E}</a:tableStyleId>
              </a:tblPr>
              <a:tblGrid>
                <a:gridCol w="2454962">
                  <a:extLst>
                    <a:ext uri="{9D8B030D-6E8A-4147-A177-3AD203B41FA5}">
                      <a16:colId xmlns:a16="http://schemas.microsoft.com/office/drawing/2014/main" val="1573829518"/>
                    </a:ext>
                  </a:extLst>
                </a:gridCol>
                <a:gridCol w="1470995">
                  <a:extLst>
                    <a:ext uri="{9D8B030D-6E8A-4147-A177-3AD203B41FA5}">
                      <a16:colId xmlns:a16="http://schemas.microsoft.com/office/drawing/2014/main" val="3816555425"/>
                    </a:ext>
                  </a:extLst>
                </a:gridCol>
                <a:gridCol w="1719474">
                  <a:extLst>
                    <a:ext uri="{9D8B030D-6E8A-4147-A177-3AD203B41FA5}">
                      <a16:colId xmlns:a16="http://schemas.microsoft.com/office/drawing/2014/main" val="3466741278"/>
                    </a:ext>
                  </a:extLst>
                </a:gridCol>
                <a:gridCol w="1351720">
                  <a:extLst>
                    <a:ext uri="{9D8B030D-6E8A-4147-A177-3AD203B41FA5}">
                      <a16:colId xmlns:a16="http://schemas.microsoft.com/office/drawing/2014/main" val="129586452"/>
                    </a:ext>
                  </a:extLst>
                </a:gridCol>
                <a:gridCol w="1391643">
                  <a:extLst>
                    <a:ext uri="{9D8B030D-6E8A-4147-A177-3AD203B41FA5}">
                      <a16:colId xmlns:a16="http://schemas.microsoft.com/office/drawing/2014/main" val="2661581415"/>
                    </a:ext>
                  </a:extLst>
                </a:gridCol>
              </a:tblGrid>
              <a:tr h="457200">
                <a:tc>
                  <a:txBody>
                    <a:bodyPr/>
                    <a:lstStyle/>
                    <a:p>
                      <a:pPr lvl="0" algn="ctr"/>
                      <a:r>
                        <a:rPr lang="fr-FR" sz="1200" dirty="0">
                          <a:solidFill>
                            <a:srgbClr val="114864"/>
                          </a:solidFill>
                        </a:rPr>
                        <a:t>POC</a:t>
                      </a:r>
                    </a:p>
                  </a:txBody>
                  <a:tcPr anchor="ctr">
                    <a:lnL w="28575" cap="flat" cmpd="sng" algn="ctr">
                      <a:solidFill>
                        <a:srgbClr val="000000"/>
                      </a:solidFill>
                      <a:prstDash val="solid"/>
                      <a:round/>
                      <a:headEnd type="none" w="med" len="med"/>
                      <a:tailEnd type="none" w="med" len="med"/>
                    </a:lnL>
                    <a:lnT w="28575" cap="flat" cmpd="sng" algn="ctr">
                      <a:solidFill>
                        <a:srgbClr val="000000"/>
                      </a:solidFill>
                      <a:prstDash val="solid"/>
                      <a:round/>
                      <a:headEnd type="none" w="med" len="med"/>
                      <a:tailEnd type="none" w="med" len="med"/>
                    </a:lnT>
                    <a:solidFill>
                      <a:srgbClr val="0BD0D9"/>
                    </a:solidFill>
                  </a:tcPr>
                </a:tc>
                <a:tc>
                  <a:txBody>
                    <a:bodyPr/>
                    <a:lstStyle/>
                    <a:p>
                      <a:pPr lvl="0" algn="ctr"/>
                      <a:r>
                        <a:rPr lang="fr-FR" sz="1200">
                          <a:solidFill>
                            <a:srgbClr val="114864"/>
                          </a:solidFill>
                        </a:rPr>
                        <a:t>Emetteur</a:t>
                      </a:r>
                    </a:p>
                  </a:txBody>
                  <a:tcPr anchor="ctr">
                    <a:lnT w="28575" cap="flat" cmpd="sng" algn="ctr">
                      <a:solidFill>
                        <a:srgbClr val="000000"/>
                      </a:solidFill>
                      <a:prstDash val="solid"/>
                      <a:round/>
                      <a:headEnd type="none" w="med" len="med"/>
                      <a:tailEnd type="none" w="med" len="med"/>
                    </a:lnT>
                  </a:tcPr>
                </a:tc>
                <a:tc>
                  <a:txBody>
                    <a:bodyPr/>
                    <a:lstStyle/>
                    <a:p>
                      <a:pPr lvl="0" algn="ctr"/>
                      <a:r>
                        <a:rPr lang="fr-FR" sz="1200">
                          <a:solidFill>
                            <a:srgbClr val="114864"/>
                          </a:solidFill>
                        </a:rPr>
                        <a:t>Destinataire</a:t>
                      </a:r>
                    </a:p>
                  </a:txBody>
                  <a:tcPr anchor="ctr">
                    <a:lnT w="28575" cap="flat" cmpd="sng" algn="ctr">
                      <a:solidFill>
                        <a:srgbClr val="000000"/>
                      </a:solidFill>
                      <a:prstDash val="solid"/>
                      <a:round/>
                      <a:headEnd type="none" w="med" len="med"/>
                      <a:tailEnd type="none" w="med" len="med"/>
                    </a:lnT>
                  </a:tcPr>
                </a:tc>
                <a:tc>
                  <a:txBody>
                    <a:bodyPr/>
                    <a:lstStyle/>
                    <a:p>
                      <a:pPr lvl="0" algn="ctr"/>
                      <a:r>
                        <a:rPr lang="fr-FR" sz="1200">
                          <a:solidFill>
                            <a:srgbClr val="114864"/>
                          </a:solidFill>
                        </a:rPr>
                        <a:t>DSI</a:t>
                      </a:r>
                    </a:p>
                  </a:txBody>
                  <a:tcPr anchor="ctr">
                    <a:lnT w="28575" cap="flat" cmpd="sng" algn="ctr">
                      <a:solidFill>
                        <a:srgbClr val="000000"/>
                      </a:solidFill>
                      <a:prstDash val="solid"/>
                      <a:round/>
                      <a:headEnd type="none" w="med" len="med"/>
                      <a:tailEnd type="none" w="med" len="med"/>
                    </a:lnT>
                  </a:tcPr>
                </a:tc>
                <a:tc>
                  <a:txBody>
                    <a:bodyPr/>
                    <a:lstStyle/>
                    <a:p>
                      <a:pPr lvl="0" algn="ctr"/>
                      <a:r>
                        <a:rPr lang="fr-FR" sz="1200">
                          <a:solidFill>
                            <a:srgbClr val="114864"/>
                          </a:solidFill>
                        </a:rPr>
                        <a:t>Planing prévisionnel</a:t>
                      </a:r>
                    </a:p>
                  </a:txBody>
                  <a:tcPr anchor="ctr">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tcPr>
                </a:tc>
                <a:extLst>
                  <a:ext uri="{0D108BD9-81ED-4DB2-BD59-A6C34878D82A}">
                    <a16:rowId xmlns:a16="http://schemas.microsoft.com/office/drawing/2014/main" val="945603532"/>
                  </a:ext>
                </a:extLst>
              </a:tr>
              <a:tr h="471839">
                <a:tc>
                  <a:txBody>
                    <a:bodyPr/>
                    <a:lstStyle/>
                    <a:p>
                      <a:pPr lvl="0"/>
                      <a:r>
                        <a:rPr lang="fr-FR" sz="1000" b="1" dirty="0">
                          <a:solidFill>
                            <a:srgbClr val="114864"/>
                          </a:solidFill>
                          <a:latin typeface="Avenir Book" pitchFamily="2"/>
                        </a:rPr>
                        <a:t>Thémis –  aide à la sélection des experts des CSS</a:t>
                      </a:r>
                    </a:p>
                  </a:txBody>
                  <a:tcPr anchor="ctr">
                    <a:lnL w="28575" cap="flat" cmpd="sng" algn="ctr">
                      <a:solidFill>
                        <a:srgbClr val="000000"/>
                      </a:solidFill>
                      <a:prstDash val="solid"/>
                      <a:round/>
                      <a:headEnd type="none" w="med" len="med"/>
                      <a:tailEnd type="none" w="med" len="med"/>
                    </a:lnL>
                  </a:tcPr>
                </a:tc>
                <a:tc>
                  <a:txBody>
                    <a:bodyPr/>
                    <a:lstStyle/>
                    <a:p>
                      <a:pPr lvl="0"/>
                      <a:r>
                        <a:rPr lang="fr-FR" sz="1000" b="1">
                          <a:solidFill>
                            <a:srgbClr val="114864"/>
                          </a:solidFill>
                          <a:latin typeface="Avenir Book" pitchFamily="2"/>
                        </a:rPr>
                        <a:t>DEV – CSS</a:t>
                      </a:r>
                    </a:p>
                  </a:txBody>
                  <a:tcPr anchor="ctr"/>
                </a:tc>
                <a:tc>
                  <a:txBody>
                    <a:bodyPr/>
                    <a:lstStyle/>
                    <a:p>
                      <a:pPr marL="0" marR="0" lvl="0" indent="0" algn="l" defTabSz="914372" rtl="0" fontAlgn="auto" hangingPunct="1">
                        <a:lnSpc>
                          <a:spcPct val="100000"/>
                        </a:lnSpc>
                        <a:spcBef>
                          <a:spcPts val="0"/>
                        </a:spcBef>
                        <a:spcAft>
                          <a:spcPts val="0"/>
                        </a:spcAft>
                        <a:buNone/>
                        <a:tabLst/>
                      </a:pPr>
                      <a:r>
                        <a:rPr lang="fr-FR" sz="1000" b="1">
                          <a:solidFill>
                            <a:srgbClr val="114864"/>
                          </a:solidFill>
                          <a:latin typeface="Avenir Book" pitchFamily="2"/>
                        </a:rPr>
                        <a:t>DEV – CSS</a:t>
                      </a:r>
                    </a:p>
                  </a:txBody>
                  <a:tcPr anchor="ctr"/>
                </a:tc>
                <a:tc>
                  <a:txBody>
                    <a:bodyPr/>
                    <a:lstStyle/>
                    <a:p>
                      <a:pPr lvl="0"/>
                      <a:r>
                        <a:rPr lang="fr-FR" sz="1000" b="1">
                          <a:solidFill>
                            <a:srgbClr val="114864"/>
                          </a:solidFill>
                          <a:latin typeface="Avenir Book" pitchFamily="2"/>
                        </a:rPr>
                        <a:t>SCTN/ BAI</a:t>
                      </a:r>
                    </a:p>
                  </a:txBody>
                  <a:tcPr anchor="ctr"/>
                </a:tc>
                <a:tc>
                  <a:txBody>
                    <a:bodyPr/>
                    <a:lstStyle/>
                    <a:p>
                      <a:pPr lvl="0"/>
                      <a:endParaRPr lang="fr-FR" sz="1000" b="1" dirty="0">
                        <a:solidFill>
                          <a:srgbClr val="114864"/>
                        </a:solidFill>
                        <a:latin typeface="Avenir Book" pitchFamily="2"/>
                      </a:endParaRPr>
                    </a:p>
                  </a:txBody>
                  <a:tcPr anchor="ctr">
                    <a:lnR w="28575" cap="flat" cmpd="sng" algn="ctr">
                      <a:solidFill>
                        <a:srgbClr val="000000"/>
                      </a:solidFill>
                      <a:prstDash val="solid"/>
                      <a:round/>
                      <a:headEnd type="none" w="med" len="med"/>
                      <a:tailEnd type="none" w="med" len="med"/>
                    </a:lnR>
                  </a:tcPr>
                </a:tc>
                <a:extLst>
                  <a:ext uri="{0D108BD9-81ED-4DB2-BD59-A6C34878D82A}">
                    <a16:rowId xmlns:a16="http://schemas.microsoft.com/office/drawing/2014/main" val="469203493"/>
                  </a:ext>
                </a:extLst>
              </a:tr>
              <a:tr h="463189">
                <a:tc>
                  <a:txBody>
                    <a:bodyPr/>
                    <a:lstStyle/>
                    <a:p>
                      <a:pPr lvl="0"/>
                      <a:r>
                        <a:rPr lang="fr-FR" sz="1000" b="1" dirty="0">
                          <a:solidFill>
                            <a:srgbClr val="114864"/>
                          </a:solidFill>
                          <a:latin typeface="Avenir Book" pitchFamily="2"/>
                        </a:rPr>
                        <a:t>InsermAssistant – Chat généraliste</a:t>
                      </a:r>
                    </a:p>
                  </a:txBody>
                  <a:tcPr anchor="ctr">
                    <a:lnL w="28575" cap="flat" cmpd="sng" algn="ctr">
                      <a:solidFill>
                        <a:srgbClr val="000000"/>
                      </a:solidFill>
                      <a:prstDash val="solid"/>
                      <a:round/>
                      <a:headEnd type="none" w="med" len="med"/>
                      <a:tailEnd type="none" w="med" len="med"/>
                    </a:lnL>
                  </a:tcPr>
                </a:tc>
                <a:tc>
                  <a:txBody>
                    <a:bodyPr/>
                    <a:lstStyle/>
                    <a:p>
                      <a:pPr lvl="0"/>
                      <a:r>
                        <a:rPr lang="fr-FR" sz="1000" b="1">
                          <a:solidFill>
                            <a:srgbClr val="114864"/>
                          </a:solidFill>
                          <a:latin typeface="Avenir Book" pitchFamily="2"/>
                        </a:rPr>
                        <a:t>Direction Générale</a:t>
                      </a:r>
                    </a:p>
                  </a:txBody>
                  <a:tcPr anchor="ctr"/>
                </a:tc>
                <a:tc>
                  <a:txBody>
                    <a:bodyPr/>
                    <a:lstStyle/>
                    <a:p>
                      <a:pPr marL="0" marR="0" lvl="0" indent="0" algn="l" defTabSz="914372" rtl="0" fontAlgn="auto" hangingPunct="1">
                        <a:lnSpc>
                          <a:spcPct val="100000"/>
                        </a:lnSpc>
                        <a:spcBef>
                          <a:spcPts val="0"/>
                        </a:spcBef>
                        <a:spcAft>
                          <a:spcPts val="0"/>
                        </a:spcAft>
                        <a:buNone/>
                        <a:tabLst/>
                      </a:pPr>
                      <a:r>
                        <a:rPr lang="fr-FR" sz="1000" b="1">
                          <a:solidFill>
                            <a:srgbClr val="114864"/>
                          </a:solidFill>
                          <a:latin typeface="Avenir Book" pitchFamily="2"/>
                        </a:rPr>
                        <a:t>Fonctions support</a:t>
                      </a:r>
                    </a:p>
                    <a:p>
                      <a:pPr lvl="0"/>
                      <a:endParaRPr lang="fr-FR" sz="1000" b="1">
                        <a:solidFill>
                          <a:srgbClr val="114864"/>
                        </a:solidFill>
                        <a:latin typeface="Avenir Book" pitchFamily="2"/>
                      </a:endParaRPr>
                    </a:p>
                  </a:txBody>
                  <a:tcPr anchor="ctr"/>
                </a:tc>
                <a:tc>
                  <a:txBody>
                    <a:bodyPr/>
                    <a:lstStyle/>
                    <a:p>
                      <a:pPr lvl="0"/>
                      <a:r>
                        <a:rPr lang="fr-FR" sz="1000" b="1">
                          <a:solidFill>
                            <a:srgbClr val="114864"/>
                          </a:solidFill>
                          <a:latin typeface="Avenir Book" pitchFamily="2"/>
                        </a:rPr>
                        <a:t>SCTN/BAI/SPI</a:t>
                      </a:r>
                    </a:p>
                  </a:txBody>
                  <a:tcPr anchor="ctr"/>
                </a:tc>
                <a:tc>
                  <a:txBody>
                    <a:bodyPr/>
                    <a:lstStyle/>
                    <a:p>
                      <a:pPr lvl="0"/>
                      <a:endParaRPr lang="fr-FR" sz="1000" b="1" dirty="0">
                        <a:solidFill>
                          <a:srgbClr val="114864"/>
                        </a:solidFill>
                        <a:latin typeface="Avenir Book" pitchFamily="2"/>
                      </a:endParaRPr>
                    </a:p>
                  </a:txBody>
                  <a:tcPr anchor="ctr">
                    <a:lnR w="28575" cap="flat" cmpd="sng" algn="ctr">
                      <a:solidFill>
                        <a:srgbClr val="000000"/>
                      </a:solidFill>
                      <a:prstDash val="solid"/>
                      <a:round/>
                      <a:headEnd type="none" w="med" len="med"/>
                      <a:tailEnd type="none" w="med" len="med"/>
                    </a:lnR>
                  </a:tcPr>
                </a:tc>
                <a:extLst>
                  <a:ext uri="{0D108BD9-81ED-4DB2-BD59-A6C34878D82A}">
                    <a16:rowId xmlns:a16="http://schemas.microsoft.com/office/drawing/2014/main" val="2974692194"/>
                  </a:ext>
                </a:extLst>
              </a:tr>
              <a:tr h="442322">
                <a:tc>
                  <a:txBody>
                    <a:bodyPr/>
                    <a:lstStyle/>
                    <a:p>
                      <a:pPr lvl="0"/>
                      <a:r>
                        <a:rPr lang="fr-FR" sz="1000" b="1">
                          <a:solidFill>
                            <a:srgbClr val="114864"/>
                          </a:solidFill>
                          <a:latin typeface="Avenir Book" pitchFamily="2"/>
                        </a:rPr>
                        <a:t>InsermChat – chat généraliste</a:t>
                      </a:r>
                    </a:p>
                  </a:txBody>
                  <a:tcPr anchor="ctr">
                    <a:lnL w="28575" cap="flat" cmpd="sng" algn="ctr">
                      <a:solidFill>
                        <a:srgbClr val="000000"/>
                      </a:solidFill>
                      <a:prstDash val="solid"/>
                      <a:round/>
                      <a:headEnd type="none" w="med" len="med"/>
                      <a:tailEnd type="none" w="med" len="med"/>
                    </a:lnL>
                  </a:tcPr>
                </a:tc>
                <a:tc>
                  <a:txBody>
                    <a:bodyPr/>
                    <a:lstStyle/>
                    <a:p>
                      <a:pPr lvl="0"/>
                      <a:r>
                        <a:rPr lang="fr-FR" sz="1000" b="1">
                          <a:solidFill>
                            <a:srgbClr val="114864"/>
                          </a:solidFill>
                          <a:latin typeface="Avenir Book" pitchFamily="2"/>
                        </a:rPr>
                        <a:t>Direction Générale</a:t>
                      </a:r>
                    </a:p>
                  </a:txBody>
                  <a:tcPr anchor="ctr"/>
                </a:tc>
                <a:tc>
                  <a:txBody>
                    <a:bodyPr/>
                    <a:lstStyle/>
                    <a:p>
                      <a:pPr marL="0" marR="0" lvl="0" indent="0" algn="l" defTabSz="914372" rtl="0" fontAlgn="auto" hangingPunct="1">
                        <a:lnSpc>
                          <a:spcPct val="100000"/>
                        </a:lnSpc>
                        <a:spcBef>
                          <a:spcPts val="0"/>
                        </a:spcBef>
                        <a:spcAft>
                          <a:spcPts val="0"/>
                        </a:spcAft>
                        <a:buNone/>
                        <a:tabLst/>
                      </a:pPr>
                      <a:r>
                        <a:rPr lang="fr-FR" sz="1000" b="1">
                          <a:solidFill>
                            <a:srgbClr val="114864"/>
                          </a:solidFill>
                          <a:latin typeface="Avenir Book" pitchFamily="2"/>
                        </a:rPr>
                        <a:t>Personnels scientifiques</a:t>
                      </a:r>
                    </a:p>
                  </a:txBody>
                  <a:tcPr anchor="ctr"/>
                </a:tc>
                <a:tc>
                  <a:txBody>
                    <a:bodyPr/>
                    <a:lstStyle/>
                    <a:p>
                      <a:pPr lvl="0"/>
                      <a:r>
                        <a:rPr lang="fr-FR" sz="1000" b="1">
                          <a:solidFill>
                            <a:srgbClr val="114864"/>
                          </a:solidFill>
                          <a:latin typeface="Avenir Book" pitchFamily="2"/>
                        </a:rPr>
                        <a:t>SCTN/BAI/SPI</a:t>
                      </a:r>
                    </a:p>
                  </a:txBody>
                  <a:tcPr anchor="ctr"/>
                </a:tc>
                <a:tc>
                  <a:txBody>
                    <a:bodyPr/>
                    <a:lstStyle/>
                    <a:p>
                      <a:pPr lvl="0"/>
                      <a:endParaRPr lang="fr-FR" sz="1000" b="1" dirty="0">
                        <a:solidFill>
                          <a:srgbClr val="114864"/>
                        </a:solidFill>
                        <a:latin typeface="Avenir Book" pitchFamily="2"/>
                      </a:endParaRPr>
                    </a:p>
                  </a:txBody>
                  <a:tcPr anchor="ctr">
                    <a:lnR w="28575" cap="flat" cmpd="sng" algn="ctr">
                      <a:solidFill>
                        <a:srgbClr val="000000"/>
                      </a:solidFill>
                      <a:prstDash val="solid"/>
                      <a:round/>
                      <a:headEnd type="none" w="med" len="med"/>
                      <a:tailEnd type="none" w="med" len="med"/>
                    </a:lnR>
                  </a:tcPr>
                </a:tc>
                <a:extLst>
                  <a:ext uri="{0D108BD9-81ED-4DB2-BD59-A6C34878D82A}">
                    <a16:rowId xmlns:a16="http://schemas.microsoft.com/office/drawing/2014/main" val="2697561603"/>
                  </a:ext>
                </a:extLst>
              </a:tr>
              <a:tr h="525021">
                <a:tc>
                  <a:txBody>
                    <a:bodyPr/>
                    <a:lstStyle/>
                    <a:p>
                      <a:pPr marL="0" marR="0" lvl="0" indent="0" algn="l" defTabSz="914372" rtl="0" fontAlgn="auto" hangingPunct="1">
                        <a:lnSpc>
                          <a:spcPct val="100000"/>
                        </a:lnSpc>
                        <a:spcBef>
                          <a:spcPts val="0"/>
                        </a:spcBef>
                        <a:spcAft>
                          <a:spcPts val="0"/>
                        </a:spcAft>
                        <a:buNone/>
                        <a:tabLst/>
                      </a:pPr>
                      <a:r>
                        <a:rPr lang="fr-FR" sz="1000" b="0" i="0">
                          <a:solidFill>
                            <a:srgbClr val="114864"/>
                          </a:solidFill>
                          <a:latin typeface="Avenir Medium" pitchFamily="2"/>
                        </a:rPr>
                        <a:t>Solution d’aide à la rédaction des comptes-rendus (visio) </a:t>
                      </a:r>
                    </a:p>
                  </a:txBody>
                  <a:tcPr anchor="ctr">
                    <a:lnL w="28575" cap="flat" cmpd="sng" algn="ctr">
                      <a:solidFill>
                        <a:srgbClr val="000000"/>
                      </a:solidFill>
                      <a:prstDash val="solid"/>
                      <a:round/>
                      <a:headEnd type="none" w="med" len="med"/>
                      <a:tailEnd type="none" w="med" len="med"/>
                    </a:lnL>
                  </a:tcPr>
                </a:tc>
                <a:tc>
                  <a:txBody>
                    <a:bodyPr/>
                    <a:lstStyle/>
                    <a:p>
                      <a:pPr lvl="0"/>
                      <a:r>
                        <a:rPr lang="fr-FR" sz="1000" b="0" i="0">
                          <a:solidFill>
                            <a:srgbClr val="114864"/>
                          </a:solidFill>
                          <a:latin typeface="Avenir Medium" pitchFamily="2"/>
                        </a:rPr>
                        <a:t>DSI</a:t>
                      </a:r>
                    </a:p>
                  </a:txBody>
                  <a:tcPr anchor="ctr"/>
                </a:tc>
                <a:tc>
                  <a:txBody>
                    <a:bodyPr/>
                    <a:lstStyle/>
                    <a:p>
                      <a:pPr lvl="0"/>
                      <a:r>
                        <a:rPr lang="fr-FR" sz="1000" b="0" i="0">
                          <a:solidFill>
                            <a:srgbClr val="114864"/>
                          </a:solidFill>
                          <a:latin typeface="Avenir Medium" pitchFamily="2"/>
                        </a:rPr>
                        <a:t>Inserm</a:t>
                      </a:r>
                    </a:p>
                  </a:txBody>
                  <a:tcPr anchor="ctr"/>
                </a:tc>
                <a:tc>
                  <a:txBody>
                    <a:bodyPr/>
                    <a:lstStyle/>
                    <a:p>
                      <a:pPr lvl="0"/>
                      <a:r>
                        <a:rPr lang="fr-FR" sz="1000" b="0" i="0">
                          <a:solidFill>
                            <a:srgbClr val="114864"/>
                          </a:solidFill>
                          <a:latin typeface="Avenir Medium" pitchFamily="2"/>
                        </a:rPr>
                        <a:t>SCTN</a:t>
                      </a:r>
                    </a:p>
                  </a:txBody>
                  <a:tcPr anchor="ctr"/>
                </a:tc>
                <a:tc>
                  <a:txBody>
                    <a:bodyPr/>
                    <a:lstStyle/>
                    <a:p>
                      <a:pPr lvl="0"/>
                      <a:r>
                        <a:rPr lang="fr-FR" sz="1000" b="0" i="0">
                          <a:solidFill>
                            <a:srgbClr val="114864"/>
                          </a:solidFill>
                          <a:latin typeface="Avenir Medium" pitchFamily="2"/>
                        </a:rPr>
                        <a:t>Octobre 2026</a:t>
                      </a:r>
                    </a:p>
                  </a:txBody>
                  <a:tcPr anchor="ctr">
                    <a:lnR w="28575" cap="flat" cmpd="sng" algn="ctr">
                      <a:solidFill>
                        <a:srgbClr val="000000"/>
                      </a:solidFill>
                      <a:prstDash val="solid"/>
                      <a:round/>
                      <a:headEnd type="none" w="med" len="med"/>
                      <a:tailEnd type="none" w="med" len="med"/>
                    </a:lnR>
                  </a:tcPr>
                </a:tc>
                <a:extLst>
                  <a:ext uri="{0D108BD9-81ED-4DB2-BD59-A6C34878D82A}">
                    <a16:rowId xmlns:a16="http://schemas.microsoft.com/office/drawing/2014/main" val="1053743676"/>
                  </a:ext>
                </a:extLst>
              </a:tr>
              <a:tr h="506467">
                <a:tc>
                  <a:txBody>
                    <a:bodyPr/>
                    <a:lstStyle/>
                    <a:p>
                      <a:pPr marL="0" marR="0" lvl="0" indent="0" algn="l" defTabSz="914372" rtl="0" fontAlgn="auto" hangingPunct="1">
                        <a:lnSpc>
                          <a:spcPct val="100000"/>
                        </a:lnSpc>
                        <a:spcBef>
                          <a:spcPts val="0"/>
                        </a:spcBef>
                        <a:spcAft>
                          <a:spcPts val="0"/>
                        </a:spcAft>
                        <a:buNone/>
                        <a:tabLst/>
                      </a:pPr>
                      <a:r>
                        <a:rPr lang="fr-FR" sz="1000" b="0" i="0">
                          <a:solidFill>
                            <a:srgbClr val="114864"/>
                          </a:solidFill>
                          <a:latin typeface="Avenir Medium" pitchFamily="2"/>
                        </a:rPr>
                        <a:t>Solution d’aide à l’analyse des conventions de recherche</a:t>
                      </a:r>
                    </a:p>
                  </a:txBody>
                  <a:tcPr anchor="ctr">
                    <a:lnL w="28575" cap="flat" cmpd="sng" algn="ctr">
                      <a:solidFill>
                        <a:srgbClr val="000000"/>
                      </a:solidFill>
                      <a:prstDash val="solid"/>
                      <a:round/>
                      <a:headEnd type="none" w="med" len="med"/>
                      <a:tailEnd type="none" w="med" len="med"/>
                    </a:lnL>
                  </a:tcPr>
                </a:tc>
                <a:tc>
                  <a:txBody>
                    <a:bodyPr/>
                    <a:lstStyle/>
                    <a:p>
                      <a:pPr lvl="0"/>
                      <a:r>
                        <a:rPr lang="fr-FR" sz="1000" b="0" i="0">
                          <a:solidFill>
                            <a:srgbClr val="114864"/>
                          </a:solidFill>
                          <a:latin typeface="Avenir Medium" pitchFamily="2"/>
                        </a:rPr>
                        <a:t>DR Grand-Ouest</a:t>
                      </a:r>
                    </a:p>
                  </a:txBody>
                  <a:tcPr anchor="ctr"/>
                </a:tc>
                <a:tc>
                  <a:txBody>
                    <a:bodyPr/>
                    <a:lstStyle/>
                    <a:p>
                      <a:pPr lvl="0"/>
                      <a:r>
                        <a:rPr lang="fr-FR" sz="1000" b="0" i="0">
                          <a:solidFill>
                            <a:srgbClr val="114864"/>
                          </a:solidFill>
                          <a:latin typeface="Avenir Medium" pitchFamily="2"/>
                        </a:rPr>
                        <a:t>Inserm</a:t>
                      </a:r>
                    </a:p>
                  </a:txBody>
                  <a:tcPr anchor="ctr"/>
                </a:tc>
                <a:tc>
                  <a:txBody>
                    <a:bodyPr/>
                    <a:lstStyle/>
                    <a:p>
                      <a:pPr lvl="0"/>
                      <a:r>
                        <a:rPr lang="fr-FR" sz="1000" b="0" i="0">
                          <a:solidFill>
                            <a:srgbClr val="114864"/>
                          </a:solidFill>
                          <a:latin typeface="Avenir Medium" pitchFamily="2"/>
                        </a:rPr>
                        <a:t>SCTN/DR</a:t>
                      </a:r>
                    </a:p>
                  </a:txBody>
                  <a:tcPr anchor="ctr"/>
                </a:tc>
                <a:tc>
                  <a:txBody>
                    <a:bodyPr/>
                    <a:lstStyle/>
                    <a:p>
                      <a:pPr lvl="0"/>
                      <a:r>
                        <a:rPr lang="fr-FR" sz="1000" b="0" i="0">
                          <a:solidFill>
                            <a:srgbClr val="114864"/>
                          </a:solidFill>
                          <a:latin typeface="Avenir Medium" pitchFamily="2"/>
                        </a:rPr>
                        <a:t>Octobre 2026</a:t>
                      </a:r>
                    </a:p>
                  </a:txBody>
                  <a:tcPr anchor="ctr">
                    <a:lnR w="28575" cap="flat" cmpd="sng" algn="ctr">
                      <a:solidFill>
                        <a:srgbClr val="000000"/>
                      </a:solidFill>
                      <a:prstDash val="solid"/>
                      <a:round/>
                      <a:headEnd type="none" w="med" len="med"/>
                      <a:tailEnd type="none" w="med" len="med"/>
                    </a:lnR>
                  </a:tcPr>
                </a:tc>
                <a:extLst>
                  <a:ext uri="{0D108BD9-81ED-4DB2-BD59-A6C34878D82A}">
                    <a16:rowId xmlns:a16="http://schemas.microsoft.com/office/drawing/2014/main" val="2231341499"/>
                  </a:ext>
                </a:extLst>
              </a:tr>
              <a:tr h="487439">
                <a:tc>
                  <a:txBody>
                    <a:bodyPr/>
                    <a:lstStyle/>
                    <a:p>
                      <a:pPr marL="0" marR="0" lvl="0" indent="0" algn="l" defTabSz="914372" rtl="0" fontAlgn="auto" hangingPunct="1">
                        <a:lnSpc>
                          <a:spcPct val="100000"/>
                        </a:lnSpc>
                        <a:spcBef>
                          <a:spcPts val="0"/>
                        </a:spcBef>
                        <a:spcAft>
                          <a:spcPts val="0"/>
                        </a:spcAft>
                        <a:buNone/>
                        <a:tabLst/>
                      </a:pPr>
                      <a:r>
                        <a:rPr lang="fr-FR" sz="1000" b="0" i="0">
                          <a:solidFill>
                            <a:srgbClr val="114864"/>
                          </a:solidFill>
                          <a:latin typeface="Avenir Medium" pitchFamily="2"/>
                        </a:rPr>
                        <a:t>Solution d’aide à la relecture des dossiers d’AAP</a:t>
                      </a:r>
                    </a:p>
                  </a:txBody>
                  <a:tcPr anchor="ctr">
                    <a:lnL w="28575" cap="flat" cmpd="sng" algn="ctr">
                      <a:solidFill>
                        <a:srgbClr val="000000"/>
                      </a:solidFill>
                      <a:prstDash val="solid"/>
                      <a:round/>
                      <a:headEnd type="none" w="med" len="med"/>
                      <a:tailEnd type="none" w="med" len="med"/>
                    </a:lnL>
                  </a:tcPr>
                </a:tc>
                <a:tc>
                  <a:txBody>
                    <a:bodyPr/>
                    <a:lstStyle/>
                    <a:p>
                      <a:pPr marL="0" marR="0" lvl="0" indent="0" algn="l" defTabSz="914372" rtl="0" fontAlgn="auto" hangingPunct="1">
                        <a:lnSpc>
                          <a:spcPct val="100000"/>
                        </a:lnSpc>
                        <a:spcBef>
                          <a:spcPts val="0"/>
                        </a:spcBef>
                        <a:spcAft>
                          <a:spcPts val="0"/>
                        </a:spcAft>
                        <a:buNone/>
                        <a:tabLst/>
                      </a:pPr>
                      <a:r>
                        <a:rPr lang="fr-FR" sz="1000" b="0" i="0">
                          <a:solidFill>
                            <a:srgbClr val="114864"/>
                          </a:solidFill>
                          <a:latin typeface="Avenir Medium" pitchFamily="2"/>
                        </a:rPr>
                        <a:t>DR Grand-Ouest</a:t>
                      </a:r>
                    </a:p>
                  </a:txBody>
                  <a:tcPr anchor="ctr"/>
                </a:tc>
                <a:tc>
                  <a:txBody>
                    <a:bodyPr/>
                    <a:lstStyle/>
                    <a:p>
                      <a:pPr marL="0" marR="0" lvl="0" indent="0" algn="l" defTabSz="914372" rtl="0" fontAlgn="auto" hangingPunct="1">
                        <a:lnSpc>
                          <a:spcPct val="100000"/>
                        </a:lnSpc>
                        <a:spcBef>
                          <a:spcPts val="0"/>
                        </a:spcBef>
                        <a:spcAft>
                          <a:spcPts val="0"/>
                        </a:spcAft>
                        <a:buNone/>
                        <a:tabLst/>
                      </a:pPr>
                      <a:r>
                        <a:rPr lang="fr-FR" sz="1000" b="0" i="0">
                          <a:solidFill>
                            <a:srgbClr val="114864"/>
                          </a:solidFill>
                          <a:latin typeface="Avenir Medium" pitchFamily="2"/>
                        </a:rPr>
                        <a:t>Inserm</a:t>
                      </a:r>
                    </a:p>
                  </a:txBody>
                  <a:tcPr anchor="ctr"/>
                </a:tc>
                <a:tc>
                  <a:txBody>
                    <a:bodyPr/>
                    <a:lstStyle/>
                    <a:p>
                      <a:pPr lvl="0"/>
                      <a:r>
                        <a:rPr lang="fr-FR" sz="1000" b="0" i="0">
                          <a:solidFill>
                            <a:srgbClr val="114864"/>
                          </a:solidFill>
                          <a:latin typeface="Avenir Medium" pitchFamily="2"/>
                        </a:rPr>
                        <a:t>SCTN/DR</a:t>
                      </a:r>
                    </a:p>
                  </a:txBody>
                  <a:tcPr anchor="ctr"/>
                </a:tc>
                <a:tc>
                  <a:txBody>
                    <a:bodyPr/>
                    <a:lstStyle/>
                    <a:p>
                      <a:pPr lvl="0"/>
                      <a:r>
                        <a:rPr lang="fr-FR" sz="1000" b="0" i="0" dirty="0">
                          <a:solidFill>
                            <a:srgbClr val="114864"/>
                          </a:solidFill>
                          <a:latin typeface="Avenir Medium" pitchFamily="2"/>
                        </a:rPr>
                        <a:t>Novembre 2026</a:t>
                      </a:r>
                    </a:p>
                  </a:txBody>
                  <a:tcPr anchor="ctr">
                    <a:lnR w="28575" cap="flat" cmpd="sng" algn="ctr">
                      <a:solidFill>
                        <a:srgbClr val="000000"/>
                      </a:solidFill>
                      <a:prstDash val="solid"/>
                      <a:round/>
                      <a:headEnd type="none" w="med" len="med"/>
                      <a:tailEnd type="none" w="med" len="med"/>
                    </a:lnR>
                  </a:tcPr>
                </a:tc>
                <a:extLst>
                  <a:ext uri="{0D108BD9-81ED-4DB2-BD59-A6C34878D82A}">
                    <a16:rowId xmlns:a16="http://schemas.microsoft.com/office/drawing/2014/main" val="3753990150"/>
                  </a:ext>
                </a:extLst>
              </a:tr>
            </a:tbl>
          </a:graphicData>
        </a:graphic>
      </p:graphicFrame>
      <p:grpSp>
        <p:nvGrpSpPr>
          <p:cNvPr id="11" name="Groupe 10">
            <a:extLst>
              <a:ext uri="{FF2B5EF4-FFF2-40B4-BE49-F238E27FC236}">
                <a16:creationId xmlns:a16="http://schemas.microsoft.com/office/drawing/2014/main" id="{ED841667-D1E2-A41A-DFC6-31F570402FF4}"/>
              </a:ext>
            </a:extLst>
          </p:cNvPr>
          <p:cNvGrpSpPr/>
          <p:nvPr/>
        </p:nvGrpSpPr>
        <p:grpSpPr>
          <a:xfrm rot="20671089">
            <a:off x="7726234" y="1248540"/>
            <a:ext cx="743118" cy="349188"/>
            <a:chOff x="5052291" y="4313382"/>
            <a:chExt cx="812800" cy="369332"/>
          </a:xfrm>
          <a:effectLst>
            <a:outerShdw blurRad="50800" dist="38100" dir="10800000" algn="r" rotWithShape="0">
              <a:prstClr val="black">
                <a:alpha val="40000"/>
              </a:prstClr>
            </a:outerShdw>
          </a:effectLst>
        </p:grpSpPr>
        <p:sp>
          <p:nvSpPr>
            <p:cNvPr id="9" name="ZoneTexte 8">
              <a:extLst>
                <a:ext uri="{FF2B5EF4-FFF2-40B4-BE49-F238E27FC236}">
                  <a16:creationId xmlns:a16="http://schemas.microsoft.com/office/drawing/2014/main" id="{A173E353-859D-200E-1914-2EF2129D326C}"/>
                </a:ext>
              </a:extLst>
            </p:cNvPr>
            <p:cNvSpPr txBox="1"/>
            <p:nvPr/>
          </p:nvSpPr>
          <p:spPr>
            <a:xfrm>
              <a:off x="5052291" y="4313382"/>
              <a:ext cx="812800" cy="369332"/>
            </a:xfrm>
            <a:prstGeom prst="rect">
              <a:avLst/>
            </a:prstGeom>
            <a:solidFill>
              <a:schemeClr val="accent1">
                <a:lumMod val="75000"/>
              </a:schemeClr>
            </a:solidFill>
            <a:ln w="22225" cap="rnd">
              <a:solidFill>
                <a:srgbClr val="00F8F6"/>
              </a:solidFill>
            </a:ln>
          </p:spPr>
          <p:txBody>
            <a:bodyPr wrap="square" rtlCol="0">
              <a:spAutoFit/>
            </a:bodyPr>
            <a:lstStyle/>
            <a:p>
              <a:endParaRPr lang="fr-FR" dirty="0"/>
            </a:p>
          </p:txBody>
        </p:sp>
        <p:sp>
          <p:nvSpPr>
            <p:cNvPr id="10" name="ZoneTexte 9">
              <a:extLst>
                <a:ext uri="{FF2B5EF4-FFF2-40B4-BE49-F238E27FC236}">
                  <a16:creationId xmlns:a16="http://schemas.microsoft.com/office/drawing/2014/main" id="{F010F27E-D767-DF4A-6766-010E721D8316}"/>
                </a:ext>
              </a:extLst>
            </p:cNvPr>
            <p:cNvSpPr txBox="1"/>
            <p:nvPr/>
          </p:nvSpPr>
          <p:spPr>
            <a:xfrm>
              <a:off x="5140037" y="4374938"/>
              <a:ext cx="637309" cy="246221"/>
            </a:xfrm>
            <a:prstGeom prst="rect">
              <a:avLst/>
            </a:prstGeom>
            <a:noFill/>
          </p:spPr>
          <p:txBody>
            <a:bodyPr wrap="square" rtlCol="0">
              <a:spAutoFit/>
            </a:bodyPr>
            <a:lstStyle/>
            <a:p>
              <a:r>
                <a:rPr lang="fr-FR" sz="1000" dirty="0">
                  <a:solidFill>
                    <a:srgbClr val="00F8F6"/>
                  </a:solidFill>
                  <a:latin typeface="Avenir Book" panose="02000503020000020003" pitchFamily="2" charset="0"/>
                </a:rPr>
                <a:t>Ouvert</a:t>
              </a:r>
            </a:p>
          </p:txBody>
        </p:sp>
      </p:grpSp>
      <p:grpSp>
        <p:nvGrpSpPr>
          <p:cNvPr id="12" name="Groupe 11">
            <a:extLst>
              <a:ext uri="{FF2B5EF4-FFF2-40B4-BE49-F238E27FC236}">
                <a16:creationId xmlns:a16="http://schemas.microsoft.com/office/drawing/2014/main" id="{C3F43AAD-58AE-0FED-4B15-8F84408793DB}"/>
              </a:ext>
            </a:extLst>
          </p:cNvPr>
          <p:cNvGrpSpPr/>
          <p:nvPr/>
        </p:nvGrpSpPr>
        <p:grpSpPr>
          <a:xfrm rot="20671089">
            <a:off x="7726234" y="1738067"/>
            <a:ext cx="743118" cy="349188"/>
            <a:chOff x="5052291" y="4313382"/>
            <a:chExt cx="812800" cy="369332"/>
          </a:xfrm>
          <a:effectLst>
            <a:outerShdw blurRad="50800" dist="38100" dir="10800000" algn="r" rotWithShape="0">
              <a:prstClr val="black">
                <a:alpha val="40000"/>
              </a:prstClr>
            </a:outerShdw>
          </a:effectLst>
        </p:grpSpPr>
        <p:sp>
          <p:nvSpPr>
            <p:cNvPr id="13" name="ZoneTexte 12">
              <a:extLst>
                <a:ext uri="{FF2B5EF4-FFF2-40B4-BE49-F238E27FC236}">
                  <a16:creationId xmlns:a16="http://schemas.microsoft.com/office/drawing/2014/main" id="{30911748-3665-0094-D4B3-22317B2A00BE}"/>
                </a:ext>
              </a:extLst>
            </p:cNvPr>
            <p:cNvSpPr txBox="1"/>
            <p:nvPr/>
          </p:nvSpPr>
          <p:spPr>
            <a:xfrm>
              <a:off x="5052291" y="4313382"/>
              <a:ext cx="812800" cy="369332"/>
            </a:xfrm>
            <a:prstGeom prst="rect">
              <a:avLst/>
            </a:prstGeom>
            <a:solidFill>
              <a:schemeClr val="accent1">
                <a:lumMod val="75000"/>
              </a:schemeClr>
            </a:solidFill>
            <a:ln w="22225" cap="rnd">
              <a:solidFill>
                <a:srgbClr val="00F8F6"/>
              </a:solidFill>
            </a:ln>
          </p:spPr>
          <p:txBody>
            <a:bodyPr wrap="square" rtlCol="0">
              <a:spAutoFit/>
            </a:bodyPr>
            <a:lstStyle/>
            <a:p>
              <a:endParaRPr lang="fr-FR" dirty="0"/>
            </a:p>
          </p:txBody>
        </p:sp>
        <p:sp>
          <p:nvSpPr>
            <p:cNvPr id="14" name="ZoneTexte 13">
              <a:extLst>
                <a:ext uri="{FF2B5EF4-FFF2-40B4-BE49-F238E27FC236}">
                  <a16:creationId xmlns:a16="http://schemas.microsoft.com/office/drawing/2014/main" id="{A92A4F88-B4AA-C3A0-EAE4-FCC4E2A3F826}"/>
                </a:ext>
              </a:extLst>
            </p:cNvPr>
            <p:cNvSpPr txBox="1"/>
            <p:nvPr/>
          </p:nvSpPr>
          <p:spPr>
            <a:xfrm>
              <a:off x="5140037" y="4374938"/>
              <a:ext cx="637309" cy="246221"/>
            </a:xfrm>
            <a:prstGeom prst="rect">
              <a:avLst/>
            </a:prstGeom>
            <a:noFill/>
          </p:spPr>
          <p:txBody>
            <a:bodyPr wrap="square" rtlCol="0">
              <a:spAutoFit/>
            </a:bodyPr>
            <a:lstStyle/>
            <a:p>
              <a:r>
                <a:rPr lang="fr-FR" sz="1000" dirty="0">
                  <a:solidFill>
                    <a:srgbClr val="00F8F6"/>
                  </a:solidFill>
                  <a:latin typeface="Avenir Book" panose="02000503020000020003" pitchFamily="2" charset="0"/>
                </a:rPr>
                <a:t>Ouvert</a:t>
              </a:r>
            </a:p>
          </p:txBody>
        </p:sp>
      </p:grpSp>
      <p:grpSp>
        <p:nvGrpSpPr>
          <p:cNvPr id="15" name="Groupe 14">
            <a:extLst>
              <a:ext uri="{FF2B5EF4-FFF2-40B4-BE49-F238E27FC236}">
                <a16:creationId xmlns:a16="http://schemas.microsoft.com/office/drawing/2014/main" id="{A2C887C5-6715-5C12-7144-B6606349AB48}"/>
              </a:ext>
            </a:extLst>
          </p:cNvPr>
          <p:cNvGrpSpPr/>
          <p:nvPr/>
        </p:nvGrpSpPr>
        <p:grpSpPr>
          <a:xfrm rot="20671089">
            <a:off x="7726234" y="2209121"/>
            <a:ext cx="743118" cy="349188"/>
            <a:chOff x="5052291" y="4313382"/>
            <a:chExt cx="812800" cy="369332"/>
          </a:xfrm>
          <a:effectLst>
            <a:outerShdw blurRad="50800" dist="38100" dir="10800000" algn="r" rotWithShape="0">
              <a:prstClr val="black">
                <a:alpha val="40000"/>
              </a:prstClr>
            </a:outerShdw>
          </a:effectLst>
        </p:grpSpPr>
        <p:sp>
          <p:nvSpPr>
            <p:cNvPr id="16" name="ZoneTexte 15">
              <a:extLst>
                <a:ext uri="{FF2B5EF4-FFF2-40B4-BE49-F238E27FC236}">
                  <a16:creationId xmlns:a16="http://schemas.microsoft.com/office/drawing/2014/main" id="{D99C5D8F-EC45-E32C-58FC-FB9898097BCF}"/>
                </a:ext>
              </a:extLst>
            </p:cNvPr>
            <p:cNvSpPr txBox="1"/>
            <p:nvPr/>
          </p:nvSpPr>
          <p:spPr>
            <a:xfrm>
              <a:off x="5052291" y="4313382"/>
              <a:ext cx="812800" cy="369332"/>
            </a:xfrm>
            <a:prstGeom prst="rect">
              <a:avLst/>
            </a:prstGeom>
            <a:solidFill>
              <a:schemeClr val="accent1">
                <a:lumMod val="75000"/>
              </a:schemeClr>
            </a:solidFill>
            <a:ln w="22225" cap="rnd">
              <a:solidFill>
                <a:srgbClr val="00F8F6"/>
              </a:solidFill>
            </a:ln>
          </p:spPr>
          <p:txBody>
            <a:bodyPr wrap="square" rtlCol="0">
              <a:spAutoFit/>
            </a:bodyPr>
            <a:lstStyle/>
            <a:p>
              <a:endParaRPr lang="fr-FR" dirty="0"/>
            </a:p>
          </p:txBody>
        </p:sp>
        <p:sp>
          <p:nvSpPr>
            <p:cNvPr id="17" name="ZoneTexte 16">
              <a:extLst>
                <a:ext uri="{FF2B5EF4-FFF2-40B4-BE49-F238E27FC236}">
                  <a16:creationId xmlns:a16="http://schemas.microsoft.com/office/drawing/2014/main" id="{292039BD-17ED-D0B0-9EC4-6311BB54B52E}"/>
                </a:ext>
              </a:extLst>
            </p:cNvPr>
            <p:cNvSpPr txBox="1"/>
            <p:nvPr/>
          </p:nvSpPr>
          <p:spPr>
            <a:xfrm>
              <a:off x="5140037" y="4374938"/>
              <a:ext cx="637309" cy="246221"/>
            </a:xfrm>
            <a:prstGeom prst="rect">
              <a:avLst/>
            </a:prstGeom>
            <a:noFill/>
          </p:spPr>
          <p:txBody>
            <a:bodyPr wrap="square" rtlCol="0">
              <a:spAutoFit/>
            </a:bodyPr>
            <a:lstStyle/>
            <a:p>
              <a:r>
                <a:rPr lang="fr-FR" sz="1000" dirty="0">
                  <a:solidFill>
                    <a:srgbClr val="00F8F6"/>
                  </a:solidFill>
                  <a:latin typeface="Avenir Book" panose="02000503020000020003" pitchFamily="2" charset="0"/>
                </a:rPr>
                <a:t>Ouvert</a:t>
              </a:r>
            </a:p>
          </p:txBody>
        </p:sp>
      </p:grpSp>
      <p:sp>
        <p:nvSpPr>
          <p:cNvPr id="7" name="Espace réservé du pied de page 4">
            <a:extLst>
              <a:ext uri="{FF2B5EF4-FFF2-40B4-BE49-F238E27FC236}">
                <a16:creationId xmlns:a16="http://schemas.microsoft.com/office/drawing/2014/main" id="{0E8C109C-6E18-7B1C-BC53-2321022CA679}"/>
              </a:ext>
            </a:extLst>
          </p:cNvPr>
          <p:cNvSpPr txBox="1"/>
          <p:nvPr/>
        </p:nvSpPr>
        <p:spPr>
          <a:xfrm>
            <a:off x="169099" y="4842927"/>
            <a:ext cx="3568327" cy="252429"/>
          </a:xfrm>
          <a:prstGeom prst="rect">
            <a:avLst/>
          </a:prstGeom>
          <a:noFill/>
          <a:ln cap="flat">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000" b="0" i="0" u="none" strike="noStrike" kern="1200" cap="none" spc="0" baseline="0" dirty="0">
                <a:solidFill>
                  <a:srgbClr val="FFFFFF"/>
                </a:solidFill>
                <a:uFillTx/>
                <a:latin typeface="Arial"/>
                <a:ea typeface="Calibri" pitchFamily="34"/>
                <a:cs typeface="Calibri" pitchFamily="34"/>
              </a:rPr>
              <a:t>INSERM CHAT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388">
    <p:spTree>
      <p:nvGrpSpPr>
        <p:cNvPr id="1" name=""/>
        <p:cNvGrpSpPr/>
        <p:nvPr/>
      </p:nvGrpSpPr>
      <p:grpSpPr>
        <a:xfrm>
          <a:off x="0" y="0"/>
          <a:ext cx="0" cy="0"/>
          <a:chOff x="0" y="0"/>
          <a:chExt cx="0" cy="0"/>
        </a:xfrm>
      </p:grpSpPr>
      <p:sp>
        <p:nvSpPr>
          <p:cNvPr id="2" name="Triangle 5">
            <a:extLst>
              <a:ext uri="{FF2B5EF4-FFF2-40B4-BE49-F238E27FC236}">
                <a16:creationId xmlns:a16="http://schemas.microsoft.com/office/drawing/2014/main" id="{9081C522-A469-6A4D-4798-324AFC33134F}"/>
              </a:ext>
            </a:extLst>
          </p:cNvPr>
          <p:cNvSpPr>
            <a:spLocks noGrp="1" noRot="1" noMove="1" noResize="1" noEditPoints="1" noAdjustHandles="1" noChangeArrowheads="1" noChangeShapeType="1"/>
          </p:cNvSpPr>
          <p:nvPr/>
        </p:nvSpPr>
        <p:spPr>
          <a:xfrm rot="20128523">
            <a:off x="-703289" y="-872681"/>
            <a:ext cx="5668763" cy="2151504"/>
          </a:xfrm>
          <a:custGeom>
            <a:avLst/>
            <a:gdLst>
              <a:gd name="f0" fmla="val 10800000"/>
              <a:gd name="f1" fmla="val 5400000"/>
              <a:gd name="f2" fmla="val 180"/>
              <a:gd name="f3" fmla="val w"/>
              <a:gd name="f4" fmla="val h"/>
              <a:gd name="f5" fmla="val ss"/>
              <a:gd name="f6" fmla="val 0"/>
              <a:gd name="f7" fmla="val 17051"/>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94F5FA"/>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3" name="Espace réservé du numéro de diapositive 2">
            <a:extLst>
              <a:ext uri="{FF2B5EF4-FFF2-40B4-BE49-F238E27FC236}">
                <a16:creationId xmlns:a16="http://schemas.microsoft.com/office/drawing/2014/main" id="{C3482F6A-5F11-CCBB-C4EC-EF4F03D5E8F0}"/>
              </a:ext>
            </a:extLst>
          </p:cNvPr>
          <p:cNvSpPr txBox="1">
            <a:spLocks noGrp="1" noRot="1" noMove="1" noResize="1" noEditPoints="1" noAdjustHandles="1" noChangeArrowheads="1" noChangeShapeType="1"/>
          </p:cNvSpPr>
          <p:nvPr/>
        </p:nvSpPr>
        <p:spPr>
          <a:xfrm>
            <a:off x="8248692" y="4841720"/>
            <a:ext cx="617713" cy="215908"/>
          </a:xfrm>
          <a:prstGeom prst="rect">
            <a:avLst/>
          </a:prstGeom>
          <a:noFill/>
          <a:ln cap="flat">
            <a:noFill/>
          </a:ln>
        </p:spPr>
        <p:txBody>
          <a:bodyPr vert="horz" wrap="square" lIns="91440" tIns="45720" rIns="0" bIns="45720"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939ED56A-220C-45B9-AF77-A64E43E2787D}" type="slidenum">
              <a:rPr sz="900">
                <a:solidFill>
                  <a:schemeClr val="bg1"/>
                </a:solidFill>
                <a:latin typeface="Arial" panose="020B0604020202020204" pitchFamily="34" charset="0"/>
                <a:cs typeface="Arial" panose="020B0604020202020204" pitchFamily="34" charset="0"/>
              </a:rPr>
              <a:t>10</a:t>
            </a:fld>
            <a:endParaRPr lang="fr-FR" sz="900" b="0" i="0" u="none" strike="noStrike" kern="1200" cap="none" spc="0" baseline="0" dirty="0">
              <a:solidFill>
                <a:schemeClr val="bg1"/>
              </a:solidFill>
              <a:uFillTx/>
              <a:latin typeface="Arial" panose="020B0604020202020204" pitchFamily="34" charset="0"/>
              <a:ea typeface="Calibri" pitchFamily="34"/>
              <a:cs typeface="Arial" panose="020B0604020202020204" pitchFamily="34" charset="0"/>
            </a:endParaRPr>
          </a:p>
        </p:txBody>
      </p:sp>
      <p:sp>
        <p:nvSpPr>
          <p:cNvPr id="4" name="Espace réservé de la date 3">
            <a:extLst>
              <a:ext uri="{FF2B5EF4-FFF2-40B4-BE49-F238E27FC236}">
                <a16:creationId xmlns:a16="http://schemas.microsoft.com/office/drawing/2014/main" id="{B456C16C-4C7F-C2C7-0C8F-130A94EB723F}"/>
              </a:ext>
            </a:extLst>
          </p:cNvPr>
          <p:cNvSpPr txBox="1">
            <a:spLocks noGrp="1" noRot="1" noMove="1" noResize="1" noEditPoints="1" noAdjustHandles="1" noChangeArrowheads="1" noChangeShapeType="1"/>
          </p:cNvSpPr>
          <p:nvPr/>
        </p:nvSpPr>
        <p:spPr>
          <a:xfrm>
            <a:off x="7179466" y="4845835"/>
            <a:ext cx="1069226" cy="231096"/>
          </a:xfrm>
          <a:prstGeom prst="rect">
            <a:avLst/>
          </a:prstGeom>
          <a:noFill/>
          <a:ln cap="flat">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6F8B40A8-305D-41ED-9FEF-74DD54FD65AC}" type="datetime1">
              <a:rPr lang="fr-FR" sz="900" b="0" i="0" u="none" strike="noStrike" kern="1200" cap="none" spc="0" baseline="0">
                <a:solidFill>
                  <a:srgbClr val="FFFFFF"/>
                </a:solidFill>
                <a:uFillTx/>
                <a:latin typeface="Arial"/>
                <a:ea typeface="Calibri" pitchFamily="34"/>
                <a:cs typeface="Calibri" pitchFamily="34"/>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07/10/2026</a:t>
            </a:fld>
            <a:endParaRPr lang="fr-FR" sz="900" b="0" i="0" u="none" strike="noStrike" kern="1200" cap="none" spc="0" baseline="0">
              <a:solidFill>
                <a:srgbClr val="FFFFFF"/>
              </a:solidFill>
              <a:uFillTx/>
              <a:latin typeface="Arial"/>
              <a:ea typeface="Calibri" pitchFamily="34"/>
              <a:cs typeface="Calibri" pitchFamily="34"/>
            </a:endParaRPr>
          </a:p>
        </p:txBody>
      </p:sp>
      <p:sp>
        <p:nvSpPr>
          <p:cNvPr id="7" name="Titre 1">
            <a:extLst>
              <a:ext uri="{FF2B5EF4-FFF2-40B4-BE49-F238E27FC236}">
                <a16:creationId xmlns:a16="http://schemas.microsoft.com/office/drawing/2014/main" id="{D454E864-EA92-41B2-CD04-EDA3557D000D}"/>
              </a:ext>
            </a:extLst>
          </p:cNvPr>
          <p:cNvSpPr txBox="1">
            <a:spLocks noGrp="1" noRot="1" noMove="1" noResize="1" noEditPoints="1" noAdjustHandles="1" noChangeArrowheads="1" noChangeShapeType="1"/>
          </p:cNvSpPr>
          <p:nvPr/>
        </p:nvSpPr>
        <p:spPr>
          <a:xfrm>
            <a:off x="442260" y="380854"/>
            <a:ext cx="2882831" cy="460190"/>
          </a:xfrm>
          <a:prstGeom prst="rect">
            <a:avLst/>
          </a:prstGeom>
          <a:noFill/>
          <a:ln cap="flat">
            <a:noFill/>
          </a:ln>
        </p:spPr>
        <p:txBody>
          <a:bodyPr vert="horz" wrap="square" lIns="91440" tIns="45720" rIns="91440" bIns="45720" anchor="t" anchorCtr="0" compatLnSpc="1">
            <a:noAutofit/>
          </a:bodyPr>
          <a:lstStyle/>
          <a:p>
            <a:pPr marL="0" marR="0" lvl="0" indent="0" algn="l" defTabSz="914372"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fr-FR" sz="1400" b="1" i="0" u="none" strike="noStrike" kern="1200" cap="none" spc="0" baseline="0" dirty="0">
                <a:solidFill>
                  <a:srgbClr val="114864"/>
                </a:solidFill>
                <a:uFillTx/>
                <a:latin typeface="Arial"/>
              </a:rPr>
              <a:t>Zoom sur Inserm Chat : Lancement recette utilisateurs et ouverture générale </a:t>
            </a:r>
            <a:br>
              <a:rPr lang="fr-FR" sz="2200" b="1" i="0" u="none" strike="noStrike" kern="1200" cap="none" spc="0" baseline="0" dirty="0">
                <a:solidFill>
                  <a:srgbClr val="000000"/>
                </a:solidFill>
                <a:uFillTx/>
                <a:latin typeface="Arial"/>
              </a:rPr>
            </a:br>
            <a:endParaRPr lang="fr-FR" sz="1400" b="1" i="0" u="none" strike="noStrike" kern="1200" cap="none" spc="0" baseline="0" dirty="0">
              <a:solidFill>
                <a:srgbClr val="FFFFFF"/>
              </a:solidFill>
              <a:uFillTx/>
              <a:latin typeface="Arial"/>
            </a:endParaRPr>
          </a:p>
        </p:txBody>
      </p:sp>
      <p:sp>
        <p:nvSpPr>
          <p:cNvPr id="8" name="ZoneTexte 10">
            <a:extLst>
              <a:ext uri="{FF2B5EF4-FFF2-40B4-BE49-F238E27FC236}">
                <a16:creationId xmlns:a16="http://schemas.microsoft.com/office/drawing/2014/main" id="{3A2FF976-DA83-3063-C50B-37FF2D236A84}"/>
              </a:ext>
            </a:extLst>
          </p:cNvPr>
          <p:cNvSpPr txBox="1">
            <a:spLocks noGrp="1" noRot="1" noMove="1" noResize="1" noEditPoints="1" noAdjustHandles="1" noChangeArrowheads="1" noChangeShapeType="1"/>
          </p:cNvSpPr>
          <p:nvPr/>
        </p:nvSpPr>
        <p:spPr>
          <a:xfrm>
            <a:off x="3325091" y="1244768"/>
            <a:ext cx="3998470" cy="2876941"/>
          </a:xfrm>
          <a:prstGeom prst="rect">
            <a:avLst/>
          </a:prstGeom>
          <a:noFill/>
          <a:ln cap="flat">
            <a:noFill/>
          </a:ln>
        </p:spPr>
        <p:txBody>
          <a:bodyPr vert="horz" wrap="square" lIns="91440" tIns="45720" rIns="91440" bIns="45720" anchor="t" anchorCtr="0" compatLnSpc="1">
            <a:spAutoFit/>
          </a:bodyPr>
          <a:lstStyle/>
          <a:p>
            <a:pPr>
              <a:lnSpc>
                <a:spcPct val="130000"/>
              </a:lnSpc>
              <a:defRPr sz="1800" b="0" i="0" u="none" strike="noStrike" kern="0" cap="none" spc="0" baseline="0">
                <a:solidFill>
                  <a:srgbClr val="000000"/>
                </a:solidFill>
                <a:uFillTx/>
              </a:defRPr>
            </a:pPr>
            <a:r>
              <a:rPr lang="fr-FR" sz="1000" dirty="0">
                <a:solidFill>
                  <a:srgbClr val="114864"/>
                </a:solidFill>
                <a:latin typeface="Avenir Medium" pitchFamily="2"/>
              </a:rPr>
              <a:t>Les développements d’Inserm Chat ont démarré en </a:t>
            </a:r>
            <a:r>
              <a:rPr lang="fr-FR" sz="1000" dirty="0">
                <a:solidFill>
                  <a:srgbClr val="114864"/>
                </a:solidFill>
                <a:highlight>
                  <a:srgbClr val="94F5FA"/>
                </a:highlight>
                <a:latin typeface="Avenir Medium" pitchFamily="2"/>
              </a:rPr>
              <a:t>février 2026 </a:t>
            </a:r>
            <a:r>
              <a:rPr lang="fr-FR" sz="1000" dirty="0">
                <a:solidFill>
                  <a:srgbClr val="114864"/>
                </a:solidFill>
                <a:latin typeface="Avenir Medium" pitchFamily="2"/>
              </a:rPr>
              <a:t>avec une ambition claire : « proposer une solution adaptée aux usages professionnels, évolutive et pouvant rivaliser avec les solutions commerciales ».</a:t>
            </a:r>
          </a:p>
          <a:p>
            <a:pPr marL="0" marR="0" lvl="0" indent="0" algn="l" defTabSz="914400" rtl="0" fontAlgn="auto" hangingPunct="1">
              <a:lnSpc>
                <a:spcPct val="130000"/>
              </a:lnSpc>
              <a:spcBef>
                <a:spcPts val="0"/>
              </a:spcBef>
              <a:spcAft>
                <a:spcPts val="0"/>
              </a:spcAft>
              <a:buNone/>
              <a:tabLst/>
              <a:defRPr sz="1800" b="0" i="0" u="none" strike="noStrike" kern="0" cap="none" spc="0" baseline="0">
                <a:solidFill>
                  <a:srgbClr val="000000"/>
                </a:solidFill>
                <a:uFillTx/>
              </a:defRPr>
            </a:pPr>
            <a:endParaRPr lang="fr-FR" sz="1000" dirty="0">
              <a:solidFill>
                <a:srgbClr val="114864"/>
              </a:solidFill>
              <a:highlight>
                <a:srgbClr val="94F5FA"/>
              </a:highlight>
              <a:latin typeface="Avenir Medium" pitchFamily="2"/>
            </a:endParaRPr>
          </a:p>
          <a:p>
            <a:pPr marL="0" marR="0" lvl="0" indent="0" algn="l" defTabSz="914400" rtl="0" fontAlgn="auto" hangingPunct="1">
              <a:lnSpc>
                <a:spcPct val="130000"/>
              </a:lnSpc>
              <a:spcBef>
                <a:spcPts val="0"/>
              </a:spcBef>
              <a:spcAft>
                <a:spcPts val="0"/>
              </a:spcAft>
              <a:buNone/>
              <a:tabLst/>
              <a:defRPr sz="1800" b="0" i="0" u="none" strike="noStrike" kern="0" cap="none" spc="0" baseline="0">
                <a:solidFill>
                  <a:srgbClr val="000000"/>
                </a:solidFill>
                <a:uFillTx/>
              </a:defRPr>
            </a:pPr>
            <a:endParaRPr lang="fr-FR" sz="1000" b="0" i="0" u="none" strike="noStrike" kern="1200" cap="none" spc="0" baseline="0" dirty="0">
              <a:solidFill>
                <a:srgbClr val="114864"/>
              </a:solidFill>
              <a:highlight>
                <a:srgbClr val="94F5FA"/>
              </a:highlight>
              <a:uFillTx/>
              <a:latin typeface="Avenir Medium" pitchFamily="2"/>
            </a:endParaRPr>
          </a:p>
          <a:p>
            <a:pPr marL="0" marR="0" lvl="0" indent="0" algn="l" defTabSz="914400" rtl="0" fontAlgn="auto" hangingPunct="1">
              <a:lnSpc>
                <a:spcPct val="130000"/>
              </a:lnSpc>
              <a:spcBef>
                <a:spcPts val="0"/>
              </a:spcBef>
              <a:spcAft>
                <a:spcPts val="0"/>
              </a:spcAft>
              <a:buNone/>
              <a:tabLst/>
              <a:defRPr sz="1800" b="0" i="0" u="none" strike="noStrike" kern="0" cap="none" spc="0" baseline="0">
                <a:solidFill>
                  <a:srgbClr val="000000"/>
                </a:solidFill>
                <a:uFillTx/>
              </a:defRPr>
            </a:pPr>
            <a:r>
              <a:rPr lang="fr-FR" sz="1000" b="0" i="0" u="none" strike="noStrike" kern="1200" cap="none" spc="0" baseline="0" dirty="0">
                <a:solidFill>
                  <a:srgbClr val="114864"/>
                </a:solidFill>
                <a:highlight>
                  <a:srgbClr val="94F5FA"/>
                </a:highlight>
                <a:uFillTx/>
                <a:latin typeface="Avenir Medium" pitchFamily="2"/>
              </a:rPr>
              <a:t>Mi-mai</a:t>
            </a:r>
            <a:r>
              <a:rPr lang="fr-FR" sz="1000" b="0" i="0" u="none" strike="noStrike" kern="1200" cap="none" spc="0" baseline="0" dirty="0">
                <a:solidFill>
                  <a:srgbClr val="114864"/>
                </a:solidFill>
                <a:uFillTx/>
                <a:latin typeface="Avenir Medium" pitchFamily="2"/>
              </a:rPr>
              <a:t> : lancement de la phase de recette (tests utilisateurs) auprès principalement de représentants de la communauté scientifique de l’Inserm, mais également de quelques représentants des fonctions support. La recette s’est achevée fin juin.</a:t>
            </a:r>
          </a:p>
          <a:p>
            <a:pPr marL="0" marR="0" lvl="0" indent="0" algn="l" defTabSz="914400" rtl="0" fontAlgn="auto" hangingPunct="1">
              <a:lnSpc>
                <a:spcPct val="130000"/>
              </a:lnSpc>
              <a:spcBef>
                <a:spcPts val="0"/>
              </a:spcBef>
              <a:spcAft>
                <a:spcPts val="0"/>
              </a:spcAft>
              <a:buNone/>
              <a:tabLst/>
              <a:defRPr sz="1800" b="0" i="0" u="none" strike="noStrike" kern="0" cap="none" spc="0" baseline="0">
                <a:solidFill>
                  <a:srgbClr val="000000"/>
                </a:solidFill>
                <a:uFillTx/>
              </a:defRPr>
            </a:pPr>
            <a:r>
              <a:rPr lang="fr-FR" sz="1000" b="0" i="0" u="none" strike="noStrike" kern="1200" cap="none" spc="0" baseline="0" dirty="0">
                <a:solidFill>
                  <a:srgbClr val="114864"/>
                </a:solidFill>
                <a:uFillTx/>
                <a:latin typeface="Avenir Medium" pitchFamily="2"/>
              </a:rPr>
              <a:t>  </a:t>
            </a:r>
          </a:p>
          <a:p>
            <a:pPr marL="0" marR="0" lvl="0" indent="0" algn="l" defTabSz="914400" rtl="0" fontAlgn="auto" hangingPunct="1">
              <a:lnSpc>
                <a:spcPct val="130000"/>
              </a:lnSpc>
              <a:spcBef>
                <a:spcPts val="0"/>
              </a:spcBef>
              <a:spcAft>
                <a:spcPts val="0"/>
              </a:spcAft>
              <a:buNone/>
              <a:tabLst/>
              <a:defRPr sz="1800" b="0" i="0" u="none" strike="noStrike" kern="0" cap="none" spc="0" baseline="0">
                <a:solidFill>
                  <a:srgbClr val="000000"/>
                </a:solidFill>
                <a:uFillTx/>
              </a:defRPr>
            </a:pPr>
            <a:r>
              <a:rPr lang="fr-FR" sz="1000" dirty="0">
                <a:solidFill>
                  <a:srgbClr val="114864"/>
                </a:solidFill>
                <a:highlight>
                  <a:srgbClr val="94F5FA"/>
                </a:highlight>
                <a:latin typeface="Avenir Medium" pitchFamily="2"/>
              </a:rPr>
              <a:t>Mi-</a:t>
            </a:r>
            <a:r>
              <a:rPr lang="fr-FR" sz="1000" b="0" i="0" u="none" strike="noStrike" kern="1200" cap="none" spc="0" baseline="0" dirty="0">
                <a:solidFill>
                  <a:srgbClr val="114864"/>
                </a:solidFill>
                <a:highlight>
                  <a:srgbClr val="94F5FA"/>
                </a:highlight>
                <a:uFillTx/>
                <a:latin typeface="Avenir Medium" pitchFamily="2"/>
              </a:rPr>
              <a:t>septembre</a:t>
            </a:r>
            <a:r>
              <a:rPr lang="fr-FR" sz="1000" b="0" i="0" u="none" strike="noStrike" kern="1200" cap="none" spc="0" baseline="0" dirty="0">
                <a:solidFill>
                  <a:srgbClr val="114864"/>
                </a:solidFill>
                <a:uFillTx/>
                <a:latin typeface="Avenir Medium" pitchFamily="2"/>
              </a:rPr>
              <a:t> : ouverture généralisée à l’ensemble des personnels travaillant dans une structure Inserm et ayant un accès sécurisé (SSO) au portail de l’Institut.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87700-A129-C3AC-504E-8E74A0A75FF6}"/>
            </a:ext>
          </a:extLst>
        </p:cNvPr>
        <p:cNvGrpSpPr/>
        <p:nvPr/>
      </p:nvGrpSpPr>
      <p:grpSpPr>
        <a:xfrm>
          <a:off x="0" y="0"/>
          <a:ext cx="0" cy="0"/>
          <a:chOff x="0" y="0"/>
          <a:chExt cx="0" cy="0"/>
        </a:xfrm>
      </p:grpSpPr>
      <p:pic>
        <p:nvPicPr>
          <p:cNvPr id="2" name="Image 6">
            <a:extLst>
              <a:ext uri="{FF2B5EF4-FFF2-40B4-BE49-F238E27FC236}">
                <a16:creationId xmlns:a16="http://schemas.microsoft.com/office/drawing/2014/main" id="{E77907F6-F058-06A9-80EC-5AA3BE182435}"/>
              </a:ext>
            </a:extLst>
          </p:cNvPr>
          <p:cNvPicPr>
            <a:picLocks noChangeAspect="1"/>
          </p:cNvPicPr>
          <p:nvPr/>
        </p:nvPicPr>
        <p:blipFill>
          <a:blip r:embed="rId2"/>
          <a:srcRect l="7407"/>
          <a:stretch>
            <a:fillRect/>
          </a:stretch>
        </p:blipFill>
        <p:spPr>
          <a:xfrm flipH="1">
            <a:off x="0" y="2571749"/>
            <a:ext cx="9144000" cy="2571749"/>
          </a:xfrm>
          <a:prstGeom prst="rect">
            <a:avLst/>
          </a:prstGeom>
          <a:noFill/>
          <a:ln cap="flat">
            <a:noFill/>
          </a:ln>
        </p:spPr>
      </p:pic>
      <p:sp>
        <p:nvSpPr>
          <p:cNvPr id="3" name="Titre 2">
            <a:extLst>
              <a:ext uri="{FF2B5EF4-FFF2-40B4-BE49-F238E27FC236}">
                <a16:creationId xmlns:a16="http://schemas.microsoft.com/office/drawing/2014/main" id="{B2F1C8F2-70CD-B9CE-4B49-CC5209971AD9}"/>
              </a:ext>
            </a:extLst>
          </p:cNvPr>
          <p:cNvSpPr txBox="1">
            <a:spLocks noGrp="1" noRot="1" noMove="1" noResize="1" noEditPoints="1" noAdjustHandles="1" noChangeArrowheads="1" noChangeShapeType="1"/>
          </p:cNvSpPr>
          <p:nvPr>
            <p:ph type="title"/>
          </p:nvPr>
        </p:nvSpPr>
        <p:spPr>
          <a:xfrm>
            <a:off x="4572001" y="3103154"/>
            <a:ext cx="3173506" cy="572375"/>
          </a:xfrm>
        </p:spPr>
        <p:txBody>
          <a:bodyPr>
            <a:noAutofit/>
          </a:bodyPr>
          <a:lstStyle/>
          <a:p>
            <a:pPr lvl="0"/>
            <a:r>
              <a:rPr lang="fr-FR" dirty="0"/>
              <a:t>Les fonctionnalités d’Inserm Chat</a:t>
            </a:r>
          </a:p>
        </p:txBody>
      </p:sp>
      <p:pic>
        <p:nvPicPr>
          <p:cNvPr id="6" name="Image 5">
            <a:extLst>
              <a:ext uri="{FF2B5EF4-FFF2-40B4-BE49-F238E27FC236}">
                <a16:creationId xmlns:a16="http://schemas.microsoft.com/office/drawing/2014/main" id="{FC4453B9-8EA7-782C-7143-A8633CA46D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4529066"/>
            <a:ext cx="3505199" cy="498489"/>
          </a:xfrm>
          <a:prstGeom prst="rect">
            <a:avLst/>
          </a:prstGeom>
        </p:spPr>
      </p:pic>
    </p:spTree>
    <p:extLst>
      <p:ext uri="{BB962C8B-B14F-4D97-AF65-F5344CB8AC3E}">
        <p14:creationId xmlns:p14="http://schemas.microsoft.com/office/powerpoint/2010/main" val="15365893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389">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BF526AA2-7A8D-7903-9B45-270C36368A67}"/>
              </a:ext>
            </a:extLst>
          </p:cNvPr>
          <p:cNvSpPr>
            <a:spLocks/>
          </p:cNvSpPr>
          <p:nvPr/>
        </p:nvSpPr>
        <p:spPr>
          <a:xfrm flipV="1">
            <a:off x="1" y="528541"/>
            <a:ext cx="4572000" cy="45719"/>
          </a:xfrm>
          <a:prstGeom prst="rect">
            <a:avLst/>
          </a:prstGeom>
          <a:solidFill>
            <a:srgbClr val="114864"/>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3" name="Titre 1">
            <a:extLst>
              <a:ext uri="{FF2B5EF4-FFF2-40B4-BE49-F238E27FC236}">
                <a16:creationId xmlns:a16="http://schemas.microsoft.com/office/drawing/2014/main" id="{6A1740DD-3D99-A9C6-8CB4-9E7B1AB6A397}"/>
              </a:ext>
            </a:extLst>
          </p:cNvPr>
          <p:cNvSpPr txBox="1">
            <a:spLocks noGrp="1"/>
          </p:cNvSpPr>
          <p:nvPr>
            <p:ph type="title"/>
          </p:nvPr>
        </p:nvSpPr>
        <p:spPr>
          <a:xfrm>
            <a:off x="4572000" y="385758"/>
            <a:ext cx="4470602" cy="393228"/>
          </a:xfrm>
          <a:prstGeom prst="rect">
            <a:avLst/>
          </a:prstGeom>
          <a:noFill/>
          <a:ln>
            <a:noFill/>
          </a:ln>
        </p:spPr>
        <p:txBody>
          <a:bodyPr vert="horz" wrap="square" lIns="91440" tIns="45720" rIns="91440" bIns="45720" anchor="t" anchorCtr="0" compatLnSpc="1">
            <a:noAutofit/>
          </a:bodyPr>
          <a:lstStyle/>
          <a:p>
            <a:pPr lvl="0" defTabSz="914372">
              <a:spcBef>
                <a:spcPts val="0"/>
              </a:spcBef>
            </a:pPr>
            <a:r>
              <a:rPr lang="fr-FR" sz="1800" b="1" dirty="0">
                <a:solidFill>
                  <a:srgbClr val="114864"/>
                </a:solidFill>
                <a:latin typeface="Arial"/>
              </a:rPr>
              <a:t>Les fonctionnalités d’</a:t>
            </a:r>
            <a:r>
              <a:rPr lang="fr-FR" sz="1800" b="1" dirty="0" err="1">
                <a:solidFill>
                  <a:srgbClr val="114864"/>
                </a:solidFill>
                <a:latin typeface="Arial"/>
              </a:rPr>
              <a:t>InsermChat</a:t>
            </a:r>
            <a:br>
              <a:rPr lang="fr-FR" sz="2200" b="1" dirty="0">
                <a:solidFill>
                  <a:srgbClr val="000000"/>
                </a:solidFill>
                <a:latin typeface="Arial"/>
              </a:rPr>
            </a:br>
            <a:endParaRPr lang="fr-FR" sz="1400" b="1" dirty="0">
              <a:solidFill>
                <a:srgbClr val="FFFFFF"/>
              </a:solidFill>
              <a:latin typeface="Arial"/>
            </a:endParaRPr>
          </a:p>
        </p:txBody>
      </p:sp>
      <p:sp>
        <p:nvSpPr>
          <p:cNvPr id="4" name="Espace réservé du numéro de diapositive 2">
            <a:extLst>
              <a:ext uri="{FF2B5EF4-FFF2-40B4-BE49-F238E27FC236}">
                <a16:creationId xmlns:a16="http://schemas.microsoft.com/office/drawing/2014/main" id="{CFAA0B34-6724-EC47-970C-2D78498C3CEA}"/>
              </a:ext>
            </a:extLst>
          </p:cNvPr>
          <p:cNvSpPr txBox="1">
            <a:spLocks noGrp="1" noRot="1" noMove="1" noResize="1" noEditPoints="1" noAdjustHandles="1" noChangeArrowheads="1" noChangeShapeType="1"/>
          </p:cNvSpPr>
          <p:nvPr/>
        </p:nvSpPr>
        <p:spPr>
          <a:xfrm>
            <a:off x="8248692" y="4841720"/>
            <a:ext cx="617713" cy="215908"/>
          </a:xfrm>
          <a:prstGeom prst="rect">
            <a:avLst/>
          </a:prstGeom>
          <a:noFill/>
          <a:ln cap="flat">
            <a:noFill/>
          </a:ln>
        </p:spPr>
        <p:txBody>
          <a:bodyPr vert="horz" wrap="square" lIns="91440" tIns="45720" rIns="0" bIns="45720"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05868252-342A-4C9D-A67A-453E8942E3E7}" type="slidenum">
              <a:rPr lang="fr-FR" sz="900" b="0" i="0" u="none" strike="noStrike" kern="1200" cap="none" spc="0" baseline="0">
                <a:solidFill>
                  <a:srgbClr val="FFFFFF"/>
                </a:solidFill>
                <a:uFillTx/>
                <a:latin typeface="Arial"/>
                <a:ea typeface="Calibri" pitchFamily="34"/>
                <a:cs typeface="Calibri" pitchFamily="34"/>
              </a:rPr>
              <a:t>12</a:t>
            </a:fld>
            <a:endParaRPr lang="fr-FR" sz="900" b="0" i="0" u="none" strike="noStrike" kern="1200" cap="none" spc="0" baseline="0">
              <a:solidFill>
                <a:srgbClr val="FFFFFF"/>
              </a:solidFill>
              <a:uFillTx/>
              <a:latin typeface="Arial"/>
              <a:ea typeface="Calibri" pitchFamily="34"/>
              <a:cs typeface="Calibri" pitchFamily="34"/>
            </a:endParaRPr>
          </a:p>
        </p:txBody>
      </p:sp>
      <p:sp>
        <p:nvSpPr>
          <p:cNvPr id="5" name="Espace réservé de la date 3">
            <a:extLst>
              <a:ext uri="{FF2B5EF4-FFF2-40B4-BE49-F238E27FC236}">
                <a16:creationId xmlns:a16="http://schemas.microsoft.com/office/drawing/2014/main" id="{AAC54FED-9689-798B-0ED1-6D83476A5B60}"/>
              </a:ext>
            </a:extLst>
          </p:cNvPr>
          <p:cNvSpPr txBox="1">
            <a:spLocks noGrp="1" noRot="1" noMove="1" noResize="1" noEditPoints="1" noAdjustHandles="1" noChangeArrowheads="1" noChangeShapeType="1"/>
          </p:cNvSpPr>
          <p:nvPr/>
        </p:nvSpPr>
        <p:spPr>
          <a:xfrm>
            <a:off x="7179466" y="4845835"/>
            <a:ext cx="1069226" cy="231096"/>
          </a:xfrm>
          <a:prstGeom prst="rect">
            <a:avLst/>
          </a:prstGeom>
          <a:noFill/>
          <a:ln cap="flat">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81B60BDD-849F-403A-98FE-5CA42E636B17}" type="datetime1">
              <a:rPr lang="fr-FR" sz="900" b="0" i="0" u="none" strike="noStrike" kern="1200" cap="none" spc="0" baseline="0">
                <a:solidFill>
                  <a:srgbClr val="FFFFFF"/>
                </a:solidFill>
                <a:uFillTx/>
                <a:latin typeface="Arial"/>
                <a:ea typeface="Calibri" pitchFamily="34"/>
                <a:cs typeface="Calibri" pitchFamily="34"/>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07/10/2026</a:t>
            </a:fld>
            <a:endParaRPr lang="fr-FR" sz="900" b="0" i="0" u="none" strike="noStrike" kern="1200" cap="none" spc="0" baseline="0" dirty="0">
              <a:solidFill>
                <a:srgbClr val="FFFFFF"/>
              </a:solidFill>
              <a:uFillTx/>
              <a:latin typeface="Arial"/>
              <a:ea typeface="Calibri" pitchFamily="34"/>
              <a:cs typeface="Calibri" pitchFamily="34"/>
            </a:endParaRPr>
          </a:p>
        </p:txBody>
      </p:sp>
      <p:sp>
        <p:nvSpPr>
          <p:cNvPr id="7" name="Titre 1">
            <a:extLst>
              <a:ext uri="{FF2B5EF4-FFF2-40B4-BE49-F238E27FC236}">
                <a16:creationId xmlns:a16="http://schemas.microsoft.com/office/drawing/2014/main" id="{0D942B9E-AD97-B267-446F-68E134CE4B93}"/>
              </a:ext>
            </a:extLst>
          </p:cNvPr>
          <p:cNvSpPr txBox="1"/>
          <p:nvPr/>
        </p:nvSpPr>
        <p:spPr>
          <a:xfrm>
            <a:off x="5679310" y="3364918"/>
            <a:ext cx="3467121" cy="252429"/>
          </a:xfrm>
          <a:prstGeom prst="rect">
            <a:avLst/>
          </a:prstGeom>
          <a:noFill/>
          <a:ln cap="flat">
            <a:noFill/>
          </a:ln>
        </p:spPr>
        <p:txBody>
          <a:bodyPr vert="horz" wrap="square" lIns="91440" tIns="45720" rIns="91440" bIns="45720" anchor="t" anchorCtr="0" compatLnSpc="1">
            <a:noAutofit/>
          </a:bodyPr>
          <a:lstStyle/>
          <a:p>
            <a:pPr marL="0" marR="0" lvl="0" indent="0" algn="l" defTabSz="914372"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fr-FR" sz="1400" b="1" i="0" u="none" strike="noStrike" kern="1200" cap="none" spc="0" baseline="0">
                <a:solidFill>
                  <a:srgbClr val="FFFFFF"/>
                </a:solidFill>
                <a:uFillTx/>
                <a:latin typeface="Arial"/>
              </a:rPr>
              <a:t>Des outils souverains et sécurisés </a:t>
            </a:r>
            <a:br>
              <a:rPr lang="fr-FR" sz="2200" b="1" i="0" u="none" strike="noStrike" kern="1200" cap="none" spc="0" baseline="0">
                <a:solidFill>
                  <a:srgbClr val="000000"/>
                </a:solidFill>
                <a:uFillTx/>
                <a:latin typeface="Arial"/>
              </a:rPr>
            </a:br>
            <a:endParaRPr lang="fr-FR" sz="1400" b="1" i="0" u="none" strike="noStrike" kern="1200" cap="none" spc="0" baseline="0">
              <a:solidFill>
                <a:srgbClr val="FFFFFF"/>
              </a:solidFill>
              <a:uFillTx/>
              <a:latin typeface="Arial"/>
            </a:endParaRPr>
          </a:p>
        </p:txBody>
      </p:sp>
      <p:sp>
        <p:nvSpPr>
          <p:cNvPr id="9" name="ZoneTexte 22">
            <a:extLst>
              <a:ext uri="{FF2B5EF4-FFF2-40B4-BE49-F238E27FC236}">
                <a16:creationId xmlns:a16="http://schemas.microsoft.com/office/drawing/2014/main" id="{684B397F-5C12-3722-F757-A53CA265522C}"/>
              </a:ext>
            </a:extLst>
          </p:cNvPr>
          <p:cNvSpPr txBox="1">
            <a:spLocks/>
          </p:cNvSpPr>
          <p:nvPr/>
        </p:nvSpPr>
        <p:spPr>
          <a:xfrm>
            <a:off x="850161" y="1133760"/>
            <a:ext cx="2707940" cy="2875980"/>
          </a:xfrm>
          <a:prstGeom prst="rect">
            <a:avLst/>
          </a:prstGeom>
          <a:noFill/>
          <a:ln cap="flat">
            <a:noFill/>
          </a:ln>
        </p:spPr>
        <p:txBody>
          <a:bodyPr vert="horz" wrap="square" lIns="91440" tIns="45720" rIns="91440" bIns="45720" anchor="t" anchorCtr="0" compatLnSpc="1">
            <a:spAutoFit/>
          </a:bodyPr>
          <a:lstStyle/>
          <a:p>
            <a:pPr marL="0" marR="0" lvl="0" indent="0" algn="just" defTabSz="914400" rtl="0" fontAlgn="auto" hangingPunct="1">
              <a:lnSpc>
                <a:spcPct val="130000"/>
              </a:lnSpc>
              <a:spcBef>
                <a:spcPts val="0"/>
              </a:spcBef>
              <a:spcAft>
                <a:spcPts val="0"/>
              </a:spcAft>
              <a:buNone/>
              <a:tabLst/>
              <a:defRPr sz="1800" b="0" i="0" u="none" strike="noStrike" kern="0" cap="none" spc="0" baseline="0">
                <a:solidFill>
                  <a:srgbClr val="000000"/>
                </a:solidFill>
                <a:uFillTx/>
              </a:defRPr>
            </a:pPr>
            <a:r>
              <a:rPr lang="fr-FR" sz="1000" b="0" i="0" u="none" strike="noStrike" kern="1200" cap="none" spc="0" baseline="0" dirty="0">
                <a:solidFill>
                  <a:srgbClr val="114864"/>
                </a:solidFill>
                <a:uFillTx/>
                <a:latin typeface="Avenir Book" pitchFamily="2"/>
              </a:rPr>
              <a:t>Inserm Chat constitue un environnement de travail numérique centralisé intégrant des modèles de langage open-source hébergés en interne, garantissant la souveraineté et la confidentialité absolue des données de l’établissement. La plateforme offre des capacités avancées de raisonnement assisté par l’IA, s’appuyant sur le RAG pour l’exploitation des documents internes et l’accès sécurisé à des sources scientifiques et institutionnelles de référence. Elle permet également l’automatisation des tâches récurrentes via des agents et l’exécution de code, tout en favorisant la collaboration au sein d’un espace cloisonné et sécurisé.</a:t>
            </a:r>
          </a:p>
        </p:txBody>
      </p:sp>
      <p:sp>
        <p:nvSpPr>
          <p:cNvPr id="11" name="Espace réservé du pied de page 4">
            <a:extLst>
              <a:ext uri="{FF2B5EF4-FFF2-40B4-BE49-F238E27FC236}">
                <a16:creationId xmlns:a16="http://schemas.microsoft.com/office/drawing/2014/main" id="{1D13C863-B481-1FA7-F65A-C1DBCDCB5AB1}"/>
              </a:ext>
            </a:extLst>
          </p:cNvPr>
          <p:cNvSpPr txBox="1"/>
          <p:nvPr/>
        </p:nvSpPr>
        <p:spPr>
          <a:xfrm>
            <a:off x="169099" y="4842927"/>
            <a:ext cx="3568327" cy="252429"/>
          </a:xfrm>
          <a:prstGeom prst="rect">
            <a:avLst/>
          </a:prstGeom>
          <a:noFill/>
          <a:ln cap="flat">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000" b="0" i="0" u="none" strike="noStrike" kern="1200" cap="none" spc="0" baseline="0" dirty="0">
                <a:solidFill>
                  <a:srgbClr val="FFFFFF"/>
                </a:solidFill>
                <a:uFillTx/>
                <a:latin typeface="Arial"/>
                <a:ea typeface="Calibri" pitchFamily="34"/>
                <a:cs typeface="Calibri" pitchFamily="34"/>
              </a:rPr>
              <a:t>INSERM CHAT</a:t>
            </a:r>
          </a:p>
        </p:txBody>
      </p:sp>
      <mc:AlternateContent xmlns:mc="http://schemas.openxmlformats.org/markup-compatibility/2006" xmlns:pslz="http://schemas.microsoft.com/office/powerpoint/2016/slidezoom">
        <mc:Choice Requires="pslz">
          <p:graphicFrame>
            <p:nvGraphicFramePr>
              <p:cNvPr id="8" name="Zoom de diapositive 7">
                <a:extLst>
                  <a:ext uri="{FF2B5EF4-FFF2-40B4-BE49-F238E27FC236}">
                    <a16:creationId xmlns:a16="http://schemas.microsoft.com/office/drawing/2014/main" id="{1869421D-8FEE-1683-3429-8CCA64A74A8E}"/>
                  </a:ext>
                </a:extLst>
              </p:cNvPr>
              <p:cNvGraphicFramePr>
                <a:graphicFrameLocks noChangeAspect="1"/>
              </p:cNvGraphicFramePr>
              <p:nvPr>
                <p:extLst>
                  <p:ext uri="{D42A27DB-BD31-4B8C-83A1-F6EECF244321}">
                    <p14:modId xmlns:p14="http://schemas.microsoft.com/office/powerpoint/2010/main" val="3059957535"/>
                  </p:ext>
                </p:extLst>
              </p:nvPr>
            </p:nvGraphicFramePr>
            <p:xfrm>
              <a:off x="4124363" y="1038652"/>
              <a:ext cx="4255226" cy="2393565"/>
            </p:xfrm>
            <a:graphic>
              <a:graphicData uri="http://schemas.microsoft.com/office/powerpoint/2016/slidezoom">
                <pslz:sldZm>
                  <pslz:sldZmObj sldId="283" cId="0">
                    <pslz:zmPr id="{3BDD10B1-B450-6745-B013-A0D086EFE83C}" returnToParent="0" transitionDur="1000">
                      <p166:blipFill xmlns:p166="http://schemas.microsoft.com/office/powerpoint/2016/6/main">
                        <a:blip r:embed="rId3"/>
                        <a:stretch>
                          <a:fillRect/>
                        </a:stretch>
                      </p166:blipFill>
                      <p166:spPr xmlns:p166="http://schemas.microsoft.com/office/powerpoint/2016/6/main">
                        <a:xfrm>
                          <a:off x="0" y="0"/>
                          <a:ext cx="4255226" cy="2393565"/>
                        </a:xfrm>
                        <a:prstGeom prst="rect">
                          <a:avLst/>
                        </a:prstGeom>
                        <a:ln w="3175">
                          <a:solidFill>
                            <a:prstClr val="ltGray"/>
                          </a:solidFill>
                        </a:ln>
                      </p166:spPr>
                    </pslz:zmPr>
                  </pslz:sldZmObj>
                </pslz:sldZm>
              </a:graphicData>
            </a:graphic>
          </p:graphicFrame>
        </mc:Choice>
        <mc:Fallback xmlns="">
          <p:pic>
            <p:nvPicPr>
              <p:cNvPr id="8" name="Zoom de diapositive 7">
                <a:hlinkClick r:id="rId4" action="ppaction://hlinksldjump"/>
                <a:extLst>
                  <a:ext uri="{FF2B5EF4-FFF2-40B4-BE49-F238E27FC236}">
                    <a16:creationId xmlns:a16="http://schemas.microsoft.com/office/drawing/2014/main" id="{1869421D-8FEE-1683-3429-8CCA64A74A8E}"/>
                  </a:ext>
                </a:extLst>
              </p:cNvPr>
              <p:cNvPicPr>
                <a:picLocks noGrp="1" noRot="1" noChangeAspect="1" noMove="1" noResize="1" noEditPoints="1" noAdjustHandles="1" noChangeArrowheads="1" noChangeShapeType="1"/>
              </p:cNvPicPr>
              <p:nvPr/>
            </p:nvPicPr>
            <p:blipFill>
              <a:blip r:embed="rId5"/>
              <a:stretch>
                <a:fillRect/>
              </a:stretch>
            </p:blipFill>
            <p:spPr>
              <a:xfrm>
                <a:off x="4124363" y="1038652"/>
                <a:ext cx="4255226" cy="2393565"/>
              </a:xfrm>
              <a:prstGeom prst="rect">
                <a:avLst/>
              </a:prstGeom>
              <a:ln w="3175">
                <a:solidFill>
                  <a:prstClr val="ltGray"/>
                </a:solidFill>
              </a:ln>
            </p:spPr>
          </p:pic>
        </mc:Fallback>
      </mc:AlternateContent>
      <p:pic>
        <p:nvPicPr>
          <p:cNvPr id="16" name="Image 15">
            <a:extLst>
              <a:ext uri="{FF2B5EF4-FFF2-40B4-BE49-F238E27FC236}">
                <a16:creationId xmlns:a16="http://schemas.microsoft.com/office/drawing/2014/main" id="{663CA2B1-471F-9430-C003-0C8904895A1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92514" y="3164604"/>
            <a:ext cx="720356" cy="720356"/>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C02D3E-5088-518D-3D93-C0A3E1431614}"/>
            </a:ext>
          </a:extLst>
        </p:cNvPr>
        <p:cNvGrpSpPr/>
        <p:nvPr/>
      </p:nvGrpSpPr>
      <p:grpSpPr>
        <a:xfrm>
          <a:off x="0" y="0"/>
          <a:ext cx="0" cy="0"/>
          <a:chOff x="0" y="0"/>
          <a:chExt cx="0" cy="0"/>
        </a:xfrm>
      </p:grpSpPr>
      <p:pic>
        <p:nvPicPr>
          <p:cNvPr id="2" name="Image 6">
            <a:extLst>
              <a:ext uri="{FF2B5EF4-FFF2-40B4-BE49-F238E27FC236}">
                <a16:creationId xmlns:a16="http://schemas.microsoft.com/office/drawing/2014/main" id="{42ABB65C-8AB4-B104-3072-07DBD0399B16}"/>
              </a:ext>
            </a:extLst>
          </p:cNvPr>
          <p:cNvPicPr>
            <a:picLocks noChangeAspect="1"/>
          </p:cNvPicPr>
          <p:nvPr/>
        </p:nvPicPr>
        <p:blipFill>
          <a:blip r:embed="rId2"/>
          <a:srcRect l="7407"/>
          <a:stretch>
            <a:fillRect/>
          </a:stretch>
        </p:blipFill>
        <p:spPr>
          <a:xfrm flipH="1">
            <a:off x="0" y="2571749"/>
            <a:ext cx="9144000" cy="2571749"/>
          </a:xfrm>
          <a:prstGeom prst="rect">
            <a:avLst/>
          </a:prstGeom>
          <a:noFill/>
          <a:ln cap="flat">
            <a:noFill/>
          </a:ln>
        </p:spPr>
      </p:pic>
      <p:sp>
        <p:nvSpPr>
          <p:cNvPr id="3" name="Titre 2">
            <a:extLst>
              <a:ext uri="{FF2B5EF4-FFF2-40B4-BE49-F238E27FC236}">
                <a16:creationId xmlns:a16="http://schemas.microsoft.com/office/drawing/2014/main" id="{6CEBCA7D-0839-21A4-99D1-4A860CCCA9F2}"/>
              </a:ext>
            </a:extLst>
          </p:cNvPr>
          <p:cNvSpPr txBox="1">
            <a:spLocks noGrp="1" noRot="1" noMove="1" noResize="1" noEditPoints="1" noAdjustHandles="1" noChangeArrowheads="1" noChangeShapeType="1"/>
          </p:cNvSpPr>
          <p:nvPr>
            <p:ph type="title"/>
          </p:nvPr>
        </p:nvSpPr>
        <p:spPr>
          <a:xfrm>
            <a:off x="4572000" y="2993856"/>
            <a:ext cx="4398819" cy="383727"/>
          </a:xfrm>
        </p:spPr>
        <p:txBody>
          <a:bodyPr>
            <a:normAutofit/>
          </a:bodyPr>
          <a:lstStyle/>
          <a:p>
            <a:pPr lvl="0"/>
            <a:r>
              <a:rPr lang="fr-FR" dirty="0"/>
              <a:t>Quelques éléments de langage</a:t>
            </a:r>
          </a:p>
        </p:txBody>
      </p:sp>
      <p:pic>
        <p:nvPicPr>
          <p:cNvPr id="5" name="Image 4">
            <a:extLst>
              <a:ext uri="{FF2B5EF4-FFF2-40B4-BE49-F238E27FC236}">
                <a16:creationId xmlns:a16="http://schemas.microsoft.com/office/drawing/2014/main" id="{5782E5CF-1FCF-2238-BAF7-164162832B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4529066"/>
            <a:ext cx="3505199" cy="498489"/>
          </a:xfrm>
          <a:prstGeom prst="rect">
            <a:avLst/>
          </a:prstGeom>
        </p:spPr>
      </p:pic>
    </p:spTree>
    <p:extLst>
      <p:ext uri="{BB962C8B-B14F-4D97-AF65-F5344CB8AC3E}">
        <p14:creationId xmlns:p14="http://schemas.microsoft.com/office/powerpoint/2010/main" val="7066842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2AAA353F-D68C-1CBF-EAAB-0471ADAA5D6C}"/>
              </a:ext>
            </a:extLst>
          </p:cNvPr>
          <p:cNvSpPr/>
          <p:nvPr/>
        </p:nvSpPr>
        <p:spPr>
          <a:xfrm flipV="1">
            <a:off x="0" y="563487"/>
            <a:ext cx="4705813" cy="45720"/>
          </a:xfrm>
          <a:prstGeom prst="rect">
            <a:avLst/>
          </a:prstGeom>
          <a:solidFill>
            <a:srgbClr val="114864"/>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3" name="Titre 1">
            <a:extLst>
              <a:ext uri="{FF2B5EF4-FFF2-40B4-BE49-F238E27FC236}">
                <a16:creationId xmlns:a16="http://schemas.microsoft.com/office/drawing/2014/main" id="{817EB296-C3F3-E169-DE25-133AC3DA466E}"/>
              </a:ext>
            </a:extLst>
          </p:cNvPr>
          <p:cNvSpPr txBox="1">
            <a:spLocks noGrp="1"/>
          </p:cNvSpPr>
          <p:nvPr>
            <p:ph type="title"/>
          </p:nvPr>
        </p:nvSpPr>
        <p:spPr>
          <a:xfrm>
            <a:off x="4705813" y="389733"/>
            <a:ext cx="4470602" cy="393228"/>
          </a:xfrm>
          <a:prstGeom prst="rect">
            <a:avLst/>
          </a:prstGeom>
          <a:noFill/>
          <a:ln>
            <a:noFill/>
          </a:ln>
        </p:spPr>
        <p:txBody>
          <a:bodyPr vert="horz" wrap="square" lIns="91440" tIns="45720" rIns="91440" bIns="45720" anchor="t" anchorCtr="0" compatLnSpc="1">
            <a:noAutofit/>
          </a:bodyPr>
          <a:lstStyle/>
          <a:p>
            <a:pPr lvl="0" defTabSz="914372">
              <a:spcBef>
                <a:spcPts val="0"/>
              </a:spcBef>
            </a:pPr>
            <a:r>
              <a:rPr lang="fr-FR" sz="1800" b="1" dirty="0">
                <a:solidFill>
                  <a:srgbClr val="114864"/>
                </a:solidFill>
                <a:latin typeface="Arial"/>
              </a:rPr>
              <a:t>Quelques éléments de langage</a:t>
            </a:r>
            <a:br>
              <a:rPr lang="fr-FR" sz="2200" b="1" dirty="0">
                <a:solidFill>
                  <a:srgbClr val="000000"/>
                </a:solidFill>
                <a:latin typeface="Arial"/>
              </a:rPr>
            </a:br>
            <a:endParaRPr lang="fr-FR" sz="1400" b="1" dirty="0">
              <a:solidFill>
                <a:srgbClr val="FFFFFF"/>
              </a:solidFill>
              <a:latin typeface="Arial"/>
            </a:endParaRPr>
          </a:p>
        </p:txBody>
      </p:sp>
      <p:sp>
        <p:nvSpPr>
          <p:cNvPr id="4" name="Espace réservé du numéro de diapositive 2">
            <a:extLst>
              <a:ext uri="{FF2B5EF4-FFF2-40B4-BE49-F238E27FC236}">
                <a16:creationId xmlns:a16="http://schemas.microsoft.com/office/drawing/2014/main" id="{7447A12F-9B79-E46E-7537-79D91A2DD091}"/>
              </a:ext>
            </a:extLst>
          </p:cNvPr>
          <p:cNvSpPr txBox="1"/>
          <p:nvPr/>
        </p:nvSpPr>
        <p:spPr>
          <a:xfrm>
            <a:off x="8248692" y="4841720"/>
            <a:ext cx="617713" cy="215908"/>
          </a:xfrm>
          <a:prstGeom prst="rect">
            <a:avLst/>
          </a:prstGeom>
          <a:noFill/>
          <a:ln cap="flat">
            <a:noFill/>
          </a:ln>
        </p:spPr>
        <p:txBody>
          <a:bodyPr vert="horz" wrap="square" lIns="91440" tIns="45720" rIns="0" bIns="45720"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F35ED954-F143-4813-9272-54FE44824405}" type="slidenum">
              <a:rPr lang="fr-FR" sz="900" b="0" i="0" u="none" strike="noStrike" kern="1200" cap="none" spc="0" baseline="0">
                <a:solidFill>
                  <a:srgbClr val="FFFFFF"/>
                </a:solidFill>
                <a:uFillTx/>
                <a:latin typeface="Arial"/>
                <a:ea typeface="Calibri" pitchFamily="34"/>
                <a:cs typeface="Calibri" pitchFamily="34"/>
              </a:rPr>
              <a:t>14</a:t>
            </a:fld>
            <a:endParaRPr lang="fr-FR" sz="900" b="0" i="0" u="none" strike="noStrike" kern="1200" cap="none" spc="0" baseline="0">
              <a:solidFill>
                <a:srgbClr val="FFFFFF"/>
              </a:solidFill>
              <a:uFillTx/>
              <a:latin typeface="Arial"/>
              <a:ea typeface="Calibri" pitchFamily="34"/>
              <a:cs typeface="Calibri" pitchFamily="34"/>
            </a:endParaRPr>
          </a:p>
        </p:txBody>
      </p:sp>
      <p:sp>
        <p:nvSpPr>
          <p:cNvPr id="5" name="Espace réservé de la date 3">
            <a:extLst>
              <a:ext uri="{FF2B5EF4-FFF2-40B4-BE49-F238E27FC236}">
                <a16:creationId xmlns:a16="http://schemas.microsoft.com/office/drawing/2014/main" id="{8BBB8041-4FAC-BDE1-85B2-F2EB8682B89A}"/>
              </a:ext>
            </a:extLst>
          </p:cNvPr>
          <p:cNvSpPr txBox="1"/>
          <p:nvPr/>
        </p:nvSpPr>
        <p:spPr>
          <a:xfrm>
            <a:off x="7179466" y="4845835"/>
            <a:ext cx="1069226" cy="231096"/>
          </a:xfrm>
          <a:prstGeom prst="rect">
            <a:avLst/>
          </a:prstGeom>
          <a:noFill/>
          <a:ln cap="flat">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B768AA79-5D4F-4B85-996D-B4FB4838538A}" type="datetime1">
              <a:rPr lang="fr-FR" sz="900" b="0" i="0" u="none" strike="noStrike" kern="1200" cap="none" spc="0" baseline="0">
                <a:solidFill>
                  <a:srgbClr val="FFFFFF"/>
                </a:solidFill>
                <a:uFillTx/>
                <a:latin typeface="Arial"/>
                <a:ea typeface="Calibri" pitchFamily="34"/>
                <a:cs typeface="Calibri" pitchFamily="34"/>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07/10/2026</a:t>
            </a:fld>
            <a:endParaRPr lang="fr-FR" sz="900" b="0" i="0" u="none" strike="noStrike" kern="1200" cap="none" spc="0" baseline="0">
              <a:solidFill>
                <a:srgbClr val="FFFFFF"/>
              </a:solidFill>
              <a:uFillTx/>
              <a:latin typeface="Arial"/>
              <a:ea typeface="Calibri" pitchFamily="34"/>
              <a:cs typeface="Calibri" pitchFamily="34"/>
            </a:endParaRPr>
          </a:p>
        </p:txBody>
      </p:sp>
      <p:sp>
        <p:nvSpPr>
          <p:cNvPr id="6" name="Espace réservé du pied de page 4">
            <a:extLst>
              <a:ext uri="{FF2B5EF4-FFF2-40B4-BE49-F238E27FC236}">
                <a16:creationId xmlns:a16="http://schemas.microsoft.com/office/drawing/2014/main" id="{9EF8E027-9E68-F705-15FC-A460210E2CB7}"/>
              </a:ext>
            </a:extLst>
          </p:cNvPr>
          <p:cNvSpPr txBox="1"/>
          <p:nvPr/>
        </p:nvSpPr>
        <p:spPr>
          <a:xfrm>
            <a:off x="169099" y="4842927"/>
            <a:ext cx="3568327" cy="252429"/>
          </a:xfrm>
          <a:prstGeom prst="rect">
            <a:avLst/>
          </a:prstGeom>
          <a:noFill/>
          <a:ln cap="flat">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000" b="0" i="0" u="none" strike="noStrike" kern="1200" cap="none" spc="0" baseline="0" dirty="0">
                <a:solidFill>
                  <a:srgbClr val="FFFFFF"/>
                </a:solidFill>
                <a:uFillTx/>
                <a:latin typeface="Arial"/>
                <a:ea typeface="Calibri" pitchFamily="34"/>
                <a:cs typeface="Calibri" pitchFamily="34"/>
              </a:rPr>
              <a:t>INSERM ASSISTANT</a:t>
            </a:r>
          </a:p>
        </p:txBody>
      </p:sp>
      <p:sp>
        <p:nvSpPr>
          <p:cNvPr id="7" name="Titre 1">
            <a:extLst>
              <a:ext uri="{FF2B5EF4-FFF2-40B4-BE49-F238E27FC236}">
                <a16:creationId xmlns:a16="http://schemas.microsoft.com/office/drawing/2014/main" id="{A861514E-07F4-06D5-5A03-18E78EA1FBA6}"/>
              </a:ext>
            </a:extLst>
          </p:cNvPr>
          <p:cNvSpPr txBox="1"/>
          <p:nvPr/>
        </p:nvSpPr>
        <p:spPr>
          <a:xfrm>
            <a:off x="5679310" y="3364918"/>
            <a:ext cx="3467121" cy="252429"/>
          </a:xfrm>
          <a:prstGeom prst="rect">
            <a:avLst/>
          </a:prstGeom>
          <a:noFill/>
          <a:ln cap="flat">
            <a:noFill/>
          </a:ln>
        </p:spPr>
        <p:txBody>
          <a:bodyPr vert="horz" wrap="square" lIns="91440" tIns="45720" rIns="91440" bIns="45720" anchor="t" anchorCtr="0" compatLnSpc="1">
            <a:noAutofit/>
          </a:bodyPr>
          <a:lstStyle/>
          <a:p>
            <a:pPr marL="0" marR="0" lvl="0" indent="0" algn="l" defTabSz="914372"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fr-FR" sz="1400" b="1" i="0" u="none" strike="noStrike" kern="1200" cap="none" spc="0" baseline="0">
                <a:solidFill>
                  <a:srgbClr val="FFFFFF"/>
                </a:solidFill>
                <a:uFillTx/>
                <a:latin typeface="Arial"/>
              </a:rPr>
              <a:t>Des outils souverains et sécurisés </a:t>
            </a:r>
            <a:br>
              <a:rPr lang="fr-FR" sz="2200" b="1" i="0" u="none" strike="noStrike" kern="1200" cap="none" spc="0" baseline="0">
                <a:solidFill>
                  <a:srgbClr val="000000"/>
                </a:solidFill>
                <a:uFillTx/>
                <a:latin typeface="Arial"/>
              </a:rPr>
            </a:br>
            <a:endParaRPr lang="fr-FR" sz="1400" b="1" i="0" u="none" strike="noStrike" kern="1200" cap="none" spc="0" baseline="0">
              <a:solidFill>
                <a:srgbClr val="FFFFFF"/>
              </a:solidFill>
              <a:uFillTx/>
              <a:latin typeface="Arial"/>
            </a:endParaRPr>
          </a:p>
        </p:txBody>
      </p:sp>
      <p:grpSp>
        <p:nvGrpSpPr>
          <p:cNvPr id="22" name="Groupe 21">
            <a:extLst>
              <a:ext uri="{FF2B5EF4-FFF2-40B4-BE49-F238E27FC236}">
                <a16:creationId xmlns:a16="http://schemas.microsoft.com/office/drawing/2014/main" id="{C75674BB-4D25-375C-19BE-BC872C67DA7B}"/>
              </a:ext>
            </a:extLst>
          </p:cNvPr>
          <p:cNvGrpSpPr/>
          <p:nvPr/>
        </p:nvGrpSpPr>
        <p:grpSpPr>
          <a:xfrm>
            <a:off x="716554" y="3123500"/>
            <a:ext cx="7532134" cy="1517980"/>
            <a:chOff x="716554" y="3123500"/>
            <a:chExt cx="7532134" cy="1517980"/>
          </a:xfrm>
        </p:grpSpPr>
        <p:sp>
          <p:nvSpPr>
            <p:cNvPr id="10" name="ZoneTexte 14">
              <a:extLst>
                <a:ext uri="{FF2B5EF4-FFF2-40B4-BE49-F238E27FC236}">
                  <a16:creationId xmlns:a16="http://schemas.microsoft.com/office/drawing/2014/main" id="{601C0489-A7F6-2AD7-3F0F-D061FD316D2B}"/>
                </a:ext>
              </a:extLst>
            </p:cNvPr>
            <p:cNvSpPr txBox="1">
              <a:spLocks noGrp="1" noRot="1" noMove="1" noResize="1" noEditPoints="1" noAdjustHandles="1" noChangeArrowheads="1" noChangeShapeType="1"/>
            </p:cNvSpPr>
            <p:nvPr/>
          </p:nvSpPr>
          <p:spPr>
            <a:xfrm>
              <a:off x="2474053" y="3123500"/>
              <a:ext cx="5774635" cy="1517980"/>
            </a:xfrm>
            <a:prstGeom prst="rect">
              <a:avLst/>
            </a:prstGeom>
            <a:noFill/>
            <a:ln cap="flat">
              <a:noFill/>
            </a:ln>
          </p:spPr>
          <p:txBody>
            <a:bodyPr vert="horz" wrap="square" lIns="91440" tIns="45720" rIns="91440" bIns="45720" anchor="t" anchorCtr="0" compatLnSpc="1">
              <a:spAutoFit/>
            </a:bodyPr>
            <a:lstStyle/>
            <a:p>
              <a:pPr>
                <a:lnSpc>
                  <a:spcPct val="130000"/>
                </a:lnSpc>
                <a:defRPr sz="1800" b="0" i="0" u="none" strike="noStrike" kern="0" cap="none" spc="0" baseline="0">
                  <a:solidFill>
                    <a:srgbClr val="000000"/>
                  </a:solidFill>
                  <a:uFillTx/>
                </a:defRPr>
              </a:pPr>
              <a:endParaRPr lang="fr-FR" sz="1200" dirty="0">
                <a:solidFill>
                  <a:srgbClr val="114864"/>
                </a:solidFill>
                <a:latin typeface="Avenir Book" pitchFamily="2"/>
              </a:endParaRPr>
            </a:p>
            <a:p>
              <a:pPr lvl="0">
                <a:lnSpc>
                  <a:spcPct val="130000"/>
                </a:lnSpc>
                <a:defRPr sz="1800" b="0" i="0" u="none" strike="noStrike" kern="0" cap="none" spc="0" baseline="0">
                  <a:solidFill>
                    <a:srgbClr val="000000"/>
                  </a:solidFill>
                  <a:uFillTx/>
                </a:defRPr>
              </a:pPr>
              <a:r>
                <a:rPr lang="fr-FR" sz="1200" dirty="0">
                  <a:solidFill>
                    <a:srgbClr val="114864"/>
                  </a:solidFill>
                  <a:latin typeface="Avenir Book" pitchFamily="2"/>
                </a:rPr>
                <a:t>Le Retrieval-Augmented Generation (Génération Augmentée par la Récupération) permet à l’IA de consulter </a:t>
              </a:r>
              <a:r>
                <a:rPr lang="fr-FR" sz="1200" b="1" u="sng" dirty="0">
                  <a:solidFill>
                    <a:srgbClr val="114864"/>
                  </a:solidFill>
                  <a:latin typeface="Avenir Book" pitchFamily="2"/>
                </a:rPr>
                <a:t>vos</a:t>
              </a:r>
              <a:r>
                <a:rPr lang="fr-FR" sz="1200" dirty="0">
                  <a:solidFill>
                    <a:srgbClr val="114864"/>
                  </a:solidFill>
                  <a:latin typeface="Avenir Book" pitchFamily="2"/>
                </a:rPr>
                <a:t> documents (PDF, Excel, PowerPoint, procédures, etc.) avant de répondre.</a:t>
              </a:r>
            </a:p>
            <a:p>
              <a:pPr lvl="0">
                <a:lnSpc>
                  <a:spcPct val="130000"/>
                </a:lnSpc>
                <a:defRPr sz="1800" b="0" i="0" u="none" strike="noStrike" kern="0" cap="none" spc="0" baseline="0">
                  <a:solidFill>
                    <a:srgbClr val="000000"/>
                  </a:solidFill>
                  <a:uFillTx/>
                </a:defRPr>
              </a:pPr>
              <a:r>
                <a:rPr lang="fr-FR" sz="1200" dirty="0">
                  <a:solidFill>
                    <a:srgbClr val="114864"/>
                  </a:solidFill>
                  <a:latin typeface="Avenir Book" pitchFamily="2"/>
                </a:rPr>
                <a:t>L’IA peut ainsi s’appuyer sur des informations précises et vérifiables.</a:t>
              </a:r>
            </a:p>
            <a:p>
              <a:pPr lvl="0">
                <a:lnSpc>
                  <a:spcPct val="130000"/>
                </a:lnSpc>
                <a:defRPr sz="1800" b="0" i="0" u="none" strike="noStrike" kern="0" cap="none" spc="0" baseline="0">
                  <a:solidFill>
                    <a:srgbClr val="000000"/>
                  </a:solidFill>
                  <a:uFillTx/>
                </a:defRPr>
              </a:pPr>
              <a:r>
                <a:rPr lang="fr-FR" sz="1200" dirty="0">
                  <a:solidFill>
                    <a:srgbClr val="114864"/>
                  </a:solidFill>
                  <a:latin typeface="Avenir Book" pitchFamily="2"/>
                </a:rPr>
                <a:t>La citation des sources facilite la vérification et limite le risque d’«hallucinations ».</a:t>
              </a:r>
            </a:p>
          </p:txBody>
        </p:sp>
        <p:grpSp>
          <p:nvGrpSpPr>
            <p:cNvPr id="11" name="Groupe 10">
              <a:extLst>
                <a:ext uri="{FF2B5EF4-FFF2-40B4-BE49-F238E27FC236}">
                  <a16:creationId xmlns:a16="http://schemas.microsoft.com/office/drawing/2014/main" id="{90DCE645-728D-3AC7-5020-0E5DE927AA8F}"/>
                </a:ext>
              </a:extLst>
            </p:cNvPr>
            <p:cNvGrpSpPr/>
            <p:nvPr/>
          </p:nvGrpSpPr>
          <p:grpSpPr>
            <a:xfrm>
              <a:off x="716554" y="3395519"/>
              <a:ext cx="1497515" cy="1138000"/>
              <a:chOff x="716554" y="3395519"/>
              <a:chExt cx="1497515" cy="1138000"/>
            </a:xfrm>
          </p:grpSpPr>
          <p:pic>
            <p:nvPicPr>
              <p:cNvPr id="16" name="Image 15">
                <a:extLst>
                  <a:ext uri="{FF2B5EF4-FFF2-40B4-BE49-F238E27FC236}">
                    <a16:creationId xmlns:a16="http://schemas.microsoft.com/office/drawing/2014/main" id="{45297249-8794-F906-E3D6-E3D1BB8ADB44}"/>
                  </a:ext>
                </a:extLst>
              </p:cNvPr>
              <p:cNvPicPr>
                <a:picLocks noGrp="1" noRot="1" noChangeAspect="1" noMove="1" noResize="1" noEditPoints="1" noAdjustHandles="1" noChangeArrowheads="1" noChangeShapeType="1" noCrop="1"/>
              </p:cNvPicPr>
              <p:nvPr/>
            </p:nvPicPr>
            <p:blipFill>
              <a:blip r:embed="rId3">
                <a:alphaModFix amt="10000"/>
              </a:blip>
              <a:stretch>
                <a:fillRect/>
              </a:stretch>
            </p:blipFill>
            <p:spPr>
              <a:xfrm rot="19389760">
                <a:off x="716554" y="3465499"/>
                <a:ext cx="922366" cy="922366"/>
              </a:xfrm>
              <a:prstGeom prst="rect">
                <a:avLst/>
              </a:prstGeom>
            </p:spPr>
          </p:pic>
          <p:sp>
            <p:nvSpPr>
              <p:cNvPr id="20" name="Rectangle : coins arrondis 19">
                <a:extLst>
                  <a:ext uri="{FF2B5EF4-FFF2-40B4-BE49-F238E27FC236}">
                    <a16:creationId xmlns:a16="http://schemas.microsoft.com/office/drawing/2014/main" id="{12CED5D4-D151-2F59-D138-D6E9BAED1B41}"/>
                  </a:ext>
                </a:extLst>
              </p:cNvPr>
              <p:cNvSpPr>
                <a:spLocks noGrp="1" noRot="1" noMove="1" noResize="1" noEditPoints="1" noAdjustHandles="1" noChangeArrowheads="1" noChangeShapeType="1"/>
              </p:cNvSpPr>
              <p:nvPr/>
            </p:nvSpPr>
            <p:spPr>
              <a:xfrm>
                <a:off x="1076069" y="3395519"/>
                <a:ext cx="1138000" cy="1138000"/>
              </a:xfrm>
              <a:prstGeom prst="roundRect">
                <a:avLst>
                  <a:gd name="adj" fmla="val 7362"/>
                </a:avLst>
              </a:prstGeom>
              <a:solidFill>
                <a:srgbClr val="00F8F6">
                  <a:alpha val="20202"/>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accent1">
                        <a:lumMod val="50000"/>
                      </a:schemeClr>
                    </a:solidFill>
                    <a:latin typeface="Arial" panose="020B0604020202020204" pitchFamily="34" charset="0"/>
                    <a:cs typeface="Arial" panose="020B0604020202020204" pitchFamily="34" charset="0"/>
                  </a:rPr>
                  <a:t>RAG</a:t>
                </a:r>
              </a:p>
            </p:txBody>
          </p:sp>
        </p:grpSp>
      </p:grpSp>
      <p:grpSp>
        <p:nvGrpSpPr>
          <p:cNvPr id="17" name="Groupe 16">
            <a:extLst>
              <a:ext uri="{FF2B5EF4-FFF2-40B4-BE49-F238E27FC236}">
                <a16:creationId xmlns:a16="http://schemas.microsoft.com/office/drawing/2014/main" id="{258C63C8-7327-4372-F4A4-24FFEF703B13}"/>
              </a:ext>
            </a:extLst>
          </p:cNvPr>
          <p:cNvGrpSpPr>
            <a:grpSpLocks noGrp="1" noUngrp="1" noRot="1" noMove="1" noResize="1"/>
          </p:cNvGrpSpPr>
          <p:nvPr/>
        </p:nvGrpSpPr>
        <p:grpSpPr>
          <a:xfrm>
            <a:off x="747019" y="846263"/>
            <a:ext cx="7501671" cy="1138000"/>
            <a:chOff x="747019" y="846263"/>
            <a:chExt cx="7501671" cy="1138000"/>
          </a:xfrm>
        </p:grpSpPr>
        <p:grpSp>
          <p:nvGrpSpPr>
            <p:cNvPr id="8" name="Groupe 7">
              <a:extLst>
                <a:ext uri="{FF2B5EF4-FFF2-40B4-BE49-F238E27FC236}">
                  <a16:creationId xmlns:a16="http://schemas.microsoft.com/office/drawing/2014/main" id="{0E783A17-E9F2-6224-FD04-C9F0B030FF46}"/>
                </a:ext>
              </a:extLst>
            </p:cNvPr>
            <p:cNvGrpSpPr>
              <a:grpSpLocks noGrp="1" noUngrp="1" noRot="1" noMove="1" noResize="1"/>
            </p:cNvGrpSpPr>
            <p:nvPr/>
          </p:nvGrpSpPr>
          <p:grpSpPr>
            <a:xfrm>
              <a:off x="747019" y="846263"/>
              <a:ext cx="1467050" cy="1138000"/>
              <a:chOff x="747019" y="846263"/>
              <a:chExt cx="1467050" cy="1138000"/>
            </a:xfrm>
          </p:grpSpPr>
          <p:pic>
            <p:nvPicPr>
              <p:cNvPr id="14" name="Image 13">
                <a:extLst>
                  <a:ext uri="{FF2B5EF4-FFF2-40B4-BE49-F238E27FC236}">
                    <a16:creationId xmlns:a16="http://schemas.microsoft.com/office/drawing/2014/main" id="{13F7360A-1B0E-C6F6-0CA7-E9C7BB4946F4}"/>
                  </a:ext>
                </a:extLst>
              </p:cNvPr>
              <p:cNvPicPr>
                <a:picLocks noGrp="1" noRot="1" noChangeAspect="1" noMove="1" noResize="1" noEditPoints="1" noAdjustHandles="1" noChangeArrowheads="1" noChangeShapeType="1" noCrop="1"/>
              </p:cNvPicPr>
              <p:nvPr/>
            </p:nvPicPr>
            <p:blipFill>
              <a:blip r:embed="rId4">
                <a:alphaModFix amt="10000"/>
              </a:blip>
              <a:stretch>
                <a:fillRect/>
              </a:stretch>
            </p:blipFill>
            <p:spPr>
              <a:xfrm rot="20164509">
                <a:off x="747019" y="914325"/>
                <a:ext cx="906605" cy="906605"/>
              </a:xfrm>
              <a:prstGeom prst="rect">
                <a:avLst/>
              </a:prstGeom>
              <a:noFill/>
            </p:spPr>
          </p:pic>
          <p:sp>
            <p:nvSpPr>
              <p:cNvPr id="18" name="Rectangle : coins arrondis 17">
                <a:extLst>
                  <a:ext uri="{FF2B5EF4-FFF2-40B4-BE49-F238E27FC236}">
                    <a16:creationId xmlns:a16="http://schemas.microsoft.com/office/drawing/2014/main" id="{33E6B97F-E804-0337-F2F5-7930170297EF}"/>
                  </a:ext>
                </a:extLst>
              </p:cNvPr>
              <p:cNvSpPr>
                <a:spLocks noGrp="1" noRot="1" noMove="1" noResize="1" noEditPoints="1" noAdjustHandles="1" noChangeArrowheads="1" noChangeShapeType="1"/>
              </p:cNvSpPr>
              <p:nvPr/>
            </p:nvSpPr>
            <p:spPr>
              <a:xfrm>
                <a:off x="1076069" y="846263"/>
                <a:ext cx="1138000" cy="1138000"/>
              </a:xfrm>
              <a:prstGeom prst="roundRect">
                <a:avLst>
                  <a:gd name="adj" fmla="val 7362"/>
                </a:avLst>
              </a:prstGeom>
              <a:solidFill>
                <a:srgbClr val="00F8F6">
                  <a:alpha val="20202"/>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accent1">
                        <a:lumMod val="50000"/>
                      </a:schemeClr>
                    </a:solidFill>
                    <a:latin typeface="Arial" panose="020B0604020202020204" pitchFamily="34" charset="0"/>
                    <a:cs typeface="Arial" panose="020B0604020202020204" pitchFamily="34" charset="0"/>
                  </a:rPr>
                  <a:t>Prompt</a:t>
                </a:r>
              </a:p>
            </p:txBody>
          </p:sp>
        </p:grpSp>
        <p:sp>
          <p:nvSpPr>
            <p:cNvPr id="12" name="ZoneTexte 14">
              <a:extLst>
                <a:ext uri="{FF2B5EF4-FFF2-40B4-BE49-F238E27FC236}">
                  <a16:creationId xmlns:a16="http://schemas.microsoft.com/office/drawing/2014/main" id="{E21570DF-E5D8-BF8E-C881-47A9D243F983}"/>
                </a:ext>
              </a:extLst>
            </p:cNvPr>
            <p:cNvSpPr txBox="1">
              <a:spLocks noGrp="1" noRot="1" noMove="1" noResize="1" noEditPoints="1" noAdjustHandles="1" noChangeArrowheads="1" noChangeShapeType="1"/>
            </p:cNvSpPr>
            <p:nvPr/>
          </p:nvSpPr>
          <p:spPr>
            <a:xfrm>
              <a:off x="2474055" y="848703"/>
              <a:ext cx="5774635" cy="1037848"/>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30000"/>
                </a:lnSpc>
                <a:spcBef>
                  <a:spcPts val="0"/>
                </a:spcBef>
                <a:spcAft>
                  <a:spcPts val="0"/>
                </a:spcAft>
                <a:buNone/>
                <a:tabLst/>
                <a:defRPr sz="1800" b="0" i="0" u="none" strike="noStrike" kern="0" cap="none" spc="0" baseline="0">
                  <a:solidFill>
                    <a:srgbClr val="000000"/>
                  </a:solidFill>
                  <a:uFillTx/>
                </a:defRPr>
              </a:pPr>
              <a:r>
                <a:rPr lang="fr-FR" sz="1200" b="0" i="0" u="none" strike="noStrike" kern="1200" cap="none" spc="0" baseline="0" dirty="0">
                  <a:solidFill>
                    <a:srgbClr val="114864"/>
                  </a:solidFill>
                  <a:uFillTx/>
                  <a:latin typeface="Avenir Book" pitchFamily="2"/>
                </a:rPr>
                <a:t>Instruction ou question que vous envoyez à l’IA. Pour que la réponse de l’IA soit pertinente et adaptée à votre besoin, il est indispensable que la question soit claire, précise et détaillée. Le chat traite les données texte et image mais pas les entrées ou sorties audio.</a:t>
              </a:r>
            </a:p>
          </p:txBody>
        </p:sp>
      </p:grpSp>
      <p:grpSp>
        <p:nvGrpSpPr>
          <p:cNvPr id="21" name="Groupe 20">
            <a:extLst>
              <a:ext uri="{FF2B5EF4-FFF2-40B4-BE49-F238E27FC236}">
                <a16:creationId xmlns:a16="http://schemas.microsoft.com/office/drawing/2014/main" id="{C5424D0A-6D42-EADF-B82B-396B7C4B90C1}"/>
              </a:ext>
            </a:extLst>
          </p:cNvPr>
          <p:cNvGrpSpPr>
            <a:grpSpLocks noGrp="1" noUngrp="1" noRot="1" noMove="1" noResize="1"/>
          </p:cNvGrpSpPr>
          <p:nvPr/>
        </p:nvGrpSpPr>
        <p:grpSpPr>
          <a:xfrm>
            <a:off x="735779" y="1846156"/>
            <a:ext cx="7512909" cy="1517980"/>
            <a:chOff x="735779" y="1846156"/>
            <a:chExt cx="7512909" cy="1517980"/>
          </a:xfrm>
        </p:grpSpPr>
        <p:grpSp>
          <p:nvGrpSpPr>
            <p:cNvPr id="9" name="Groupe 8">
              <a:extLst>
                <a:ext uri="{FF2B5EF4-FFF2-40B4-BE49-F238E27FC236}">
                  <a16:creationId xmlns:a16="http://schemas.microsoft.com/office/drawing/2014/main" id="{EE79CB2E-A988-EC23-C140-1E85C7785A68}"/>
                </a:ext>
              </a:extLst>
            </p:cNvPr>
            <p:cNvGrpSpPr>
              <a:grpSpLocks noGrp="1" noUngrp="1" noRot="1" noMove="1" noResize="1"/>
            </p:cNvGrpSpPr>
            <p:nvPr/>
          </p:nvGrpSpPr>
          <p:grpSpPr>
            <a:xfrm>
              <a:off x="735779" y="2111665"/>
              <a:ext cx="1478290" cy="1138000"/>
              <a:chOff x="735779" y="2111665"/>
              <a:chExt cx="1478290" cy="1138000"/>
            </a:xfrm>
          </p:grpSpPr>
          <p:pic>
            <p:nvPicPr>
              <p:cNvPr id="15" name="Image 14">
                <a:extLst>
                  <a:ext uri="{FF2B5EF4-FFF2-40B4-BE49-F238E27FC236}">
                    <a16:creationId xmlns:a16="http://schemas.microsoft.com/office/drawing/2014/main" id="{9CDFDD7E-D6B5-28AF-AB71-240FFED8DAC7}"/>
                  </a:ext>
                </a:extLst>
              </p:cNvPr>
              <p:cNvPicPr>
                <a:picLocks noGrp="1" noRot="1" noChangeAspect="1" noMove="1" noResize="1" noEditPoints="1" noAdjustHandles="1" noChangeArrowheads="1" noChangeShapeType="1" noCrop="1"/>
              </p:cNvPicPr>
              <p:nvPr/>
            </p:nvPicPr>
            <p:blipFill>
              <a:blip r:embed="rId5">
                <a:alphaModFix amt="10000"/>
              </a:blip>
              <a:stretch>
                <a:fillRect/>
              </a:stretch>
            </p:blipFill>
            <p:spPr>
              <a:xfrm rot="19527797">
                <a:off x="735779" y="2180322"/>
                <a:ext cx="1042471" cy="1042471"/>
              </a:xfrm>
              <a:prstGeom prst="rect">
                <a:avLst/>
              </a:prstGeom>
            </p:spPr>
          </p:pic>
          <p:sp>
            <p:nvSpPr>
              <p:cNvPr id="19" name="Rectangle : coins arrondis 18">
                <a:extLst>
                  <a:ext uri="{FF2B5EF4-FFF2-40B4-BE49-F238E27FC236}">
                    <a16:creationId xmlns:a16="http://schemas.microsoft.com/office/drawing/2014/main" id="{49FD7E9E-489A-B86F-3945-FDBFD84ECD46}"/>
                  </a:ext>
                </a:extLst>
              </p:cNvPr>
              <p:cNvSpPr>
                <a:spLocks noGrp="1" noRot="1" noMove="1" noResize="1" noEditPoints="1" noAdjustHandles="1" noChangeArrowheads="1" noChangeShapeType="1"/>
              </p:cNvSpPr>
              <p:nvPr/>
            </p:nvSpPr>
            <p:spPr>
              <a:xfrm>
                <a:off x="1076069" y="2111665"/>
                <a:ext cx="1138000" cy="1138000"/>
              </a:xfrm>
              <a:prstGeom prst="roundRect">
                <a:avLst>
                  <a:gd name="adj" fmla="val 7362"/>
                </a:avLst>
              </a:prstGeom>
              <a:solidFill>
                <a:srgbClr val="00F8F6">
                  <a:alpha val="20202"/>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accent1">
                        <a:lumMod val="50000"/>
                      </a:schemeClr>
                    </a:solidFill>
                    <a:latin typeface="Arial" panose="020B0604020202020204" pitchFamily="34" charset="0"/>
                    <a:cs typeface="Arial" panose="020B0604020202020204" pitchFamily="34" charset="0"/>
                  </a:rPr>
                  <a:t>LLM</a:t>
                </a:r>
              </a:p>
            </p:txBody>
          </p:sp>
        </p:grpSp>
        <p:sp>
          <p:nvSpPr>
            <p:cNvPr id="13" name="ZoneTexte 14">
              <a:extLst>
                <a:ext uri="{FF2B5EF4-FFF2-40B4-BE49-F238E27FC236}">
                  <a16:creationId xmlns:a16="http://schemas.microsoft.com/office/drawing/2014/main" id="{1925BEB6-9B62-51DF-B0E7-2932B25A7150}"/>
                </a:ext>
              </a:extLst>
            </p:cNvPr>
            <p:cNvSpPr txBox="1">
              <a:spLocks noGrp="1" noRot="1" noMove="1" noResize="1" noEditPoints="1" noAdjustHandles="1" noChangeArrowheads="1" noChangeShapeType="1"/>
            </p:cNvSpPr>
            <p:nvPr/>
          </p:nvSpPr>
          <p:spPr>
            <a:xfrm>
              <a:off x="2474053" y="1846156"/>
              <a:ext cx="5774635" cy="1517980"/>
            </a:xfrm>
            <a:prstGeom prst="rect">
              <a:avLst/>
            </a:prstGeom>
            <a:noFill/>
            <a:ln cap="flat">
              <a:noFill/>
            </a:ln>
          </p:spPr>
          <p:txBody>
            <a:bodyPr vert="horz" wrap="square" lIns="91440" tIns="45720" rIns="91440" bIns="45720" anchor="t" anchorCtr="0" compatLnSpc="1">
              <a:spAutoFit/>
            </a:bodyPr>
            <a:lstStyle/>
            <a:p>
              <a:pPr>
                <a:lnSpc>
                  <a:spcPct val="130000"/>
                </a:lnSpc>
                <a:defRPr sz="1800" b="0" i="0" u="none" strike="noStrike" kern="0" cap="none" spc="0" baseline="0">
                  <a:solidFill>
                    <a:srgbClr val="000000"/>
                  </a:solidFill>
                  <a:uFillTx/>
                </a:defRPr>
              </a:pPr>
              <a:r>
                <a:rPr lang="fr-FR" sz="1200" dirty="0">
                  <a:solidFill>
                    <a:srgbClr val="114864"/>
                  </a:solidFill>
                  <a:latin typeface="Avenir Book" pitchFamily="2"/>
                </a:rPr>
                <a:t>Le Large Langage Model (Grand Modèle de Langage) est le moteur de l’IA, qui lui permet de comprendre ce qu’on lui demande et de formuler une réponse à partir de ce qu’il a appris pendant son entraînement. Le LLM est spécialisé dans la compréhension du langage humain et la génération de texte. Les LLM utilisés pour Inserm chat sont mis à jour régulièrement pour garantir des performances et une pertinence optimale.</a:t>
              </a:r>
            </a:p>
          </p:txBody>
        </p:sp>
      </p:gr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0FA90109-F00B-B344-BC19-0D5413856D10}"/>
              </a:ext>
            </a:extLst>
          </p:cNvPr>
          <p:cNvSpPr>
            <a:spLocks noGrp="1" noRot="1" noMove="1" noResize="1" noEditPoints="1" noAdjustHandles="1" noChangeArrowheads="1" noChangeShapeType="1"/>
          </p:cNvSpPr>
          <p:nvPr/>
        </p:nvSpPr>
        <p:spPr>
          <a:xfrm flipV="1">
            <a:off x="3962401" y="551211"/>
            <a:ext cx="5181600" cy="45719"/>
          </a:xfrm>
          <a:prstGeom prst="rect">
            <a:avLst/>
          </a:prstGeom>
          <a:solidFill>
            <a:srgbClr val="114864"/>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3" name="Titre 1">
            <a:extLst>
              <a:ext uri="{FF2B5EF4-FFF2-40B4-BE49-F238E27FC236}">
                <a16:creationId xmlns:a16="http://schemas.microsoft.com/office/drawing/2014/main" id="{4DBB02C2-80D8-6390-FF5C-915117632087}"/>
              </a:ext>
            </a:extLst>
          </p:cNvPr>
          <p:cNvSpPr txBox="1">
            <a:spLocks noGrp="1" noRot="1" noMove="1" noResize="1" noEditPoints="1" noAdjustHandles="1" noChangeArrowheads="1" noChangeShapeType="1"/>
          </p:cNvSpPr>
          <p:nvPr>
            <p:ph type="title"/>
          </p:nvPr>
        </p:nvSpPr>
        <p:spPr>
          <a:xfrm>
            <a:off x="718508" y="390783"/>
            <a:ext cx="4470602" cy="393228"/>
          </a:xfrm>
          <a:prstGeom prst="rect">
            <a:avLst/>
          </a:prstGeom>
          <a:noFill/>
          <a:ln>
            <a:noFill/>
          </a:ln>
        </p:spPr>
        <p:txBody>
          <a:bodyPr vert="horz" wrap="square" lIns="91440" tIns="45720" rIns="91440" bIns="45720" anchor="t" anchorCtr="0" compatLnSpc="1">
            <a:noAutofit/>
          </a:bodyPr>
          <a:lstStyle/>
          <a:p>
            <a:pPr lvl="0" defTabSz="914372">
              <a:spcBef>
                <a:spcPts val="0"/>
              </a:spcBef>
            </a:pPr>
            <a:r>
              <a:rPr lang="fr-FR" sz="1800" b="1" dirty="0">
                <a:solidFill>
                  <a:srgbClr val="114864"/>
                </a:solidFill>
                <a:latin typeface="Arial"/>
              </a:rPr>
              <a:t>C’est quoi un bon prompt ?</a:t>
            </a:r>
            <a:br>
              <a:rPr lang="fr-FR" sz="2200" b="1" dirty="0">
                <a:solidFill>
                  <a:srgbClr val="000000"/>
                </a:solidFill>
                <a:latin typeface="Arial"/>
              </a:rPr>
            </a:br>
            <a:endParaRPr lang="fr-FR" sz="1400" b="1" dirty="0">
              <a:solidFill>
                <a:srgbClr val="FFFFFF"/>
              </a:solidFill>
              <a:latin typeface="Arial"/>
            </a:endParaRPr>
          </a:p>
        </p:txBody>
      </p:sp>
      <p:sp>
        <p:nvSpPr>
          <p:cNvPr id="4" name="Espace réservé du numéro de diapositive 2">
            <a:extLst>
              <a:ext uri="{FF2B5EF4-FFF2-40B4-BE49-F238E27FC236}">
                <a16:creationId xmlns:a16="http://schemas.microsoft.com/office/drawing/2014/main" id="{F962AA2B-D175-C2A1-8FB1-EECA3E3F830E}"/>
              </a:ext>
            </a:extLst>
          </p:cNvPr>
          <p:cNvSpPr txBox="1">
            <a:spLocks noGrp="1" noRot="1" noMove="1" noResize="1" noEditPoints="1" noAdjustHandles="1" noChangeArrowheads="1" noChangeShapeType="1"/>
          </p:cNvSpPr>
          <p:nvPr/>
        </p:nvSpPr>
        <p:spPr>
          <a:xfrm>
            <a:off x="8248692" y="4841720"/>
            <a:ext cx="617713" cy="215908"/>
          </a:xfrm>
          <a:prstGeom prst="rect">
            <a:avLst/>
          </a:prstGeom>
          <a:noFill/>
          <a:ln cap="flat">
            <a:noFill/>
          </a:ln>
        </p:spPr>
        <p:txBody>
          <a:bodyPr vert="horz" wrap="square" lIns="91440" tIns="45720" rIns="0" bIns="45720"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5F245E70-1593-4CB5-B1EB-CCAD1AFEC69E}" type="slidenum">
              <a:rPr lang="fr-FR" sz="900" b="0" i="0" u="none" strike="noStrike" kern="1200" cap="none" spc="0" baseline="0">
                <a:solidFill>
                  <a:srgbClr val="FFFFFF"/>
                </a:solidFill>
                <a:uFillTx/>
                <a:latin typeface="Arial"/>
                <a:ea typeface="Calibri" pitchFamily="34"/>
                <a:cs typeface="Calibri" pitchFamily="34"/>
              </a:rPr>
              <a:t>15</a:t>
            </a:fld>
            <a:endParaRPr lang="fr-FR" sz="900" b="0" i="0" u="none" strike="noStrike" kern="1200" cap="none" spc="0" baseline="0" dirty="0">
              <a:solidFill>
                <a:srgbClr val="FFFFFF"/>
              </a:solidFill>
              <a:uFillTx/>
              <a:latin typeface="Arial"/>
              <a:ea typeface="Calibri" pitchFamily="34"/>
              <a:cs typeface="Calibri" pitchFamily="34"/>
            </a:endParaRPr>
          </a:p>
        </p:txBody>
      </p:sp>
      <p:sp>
        <p:nvSpPr>
          <p:cNvPr id="5" name="Espace réservé de la date 3">
            <a:extLst>
              <a:ext uri="{FF2B5EF4-FFF2-40B4-BE49-F238E27FC236}">
                <a16:creationId xmlns:a16="http://schemas.microsoft.com/office/drawing/2014/main" id="{084F5C27-D46E-C37F-4890-F6C698E197C7}"/>
              </a:ext>
            </a:extLst>
          </p:cNvPr>
          <p:cNvSpPr txBox="1">
            <a:spLocks noGrp="1" noRot="1" noMove="1" noResize="1" noEditPoints="1" noAdjustHandles="1" noChangeArrowheads="1" noChangeShapeType="1"/>
          </p:cNvSpPr>
          <p:nvPr/>
        </p:nvSpPr>
        <p:spPr>
          <a:xfrm>
            <a:off x="7179466" y="4845835"/>
            <a:ext cx="1069226" cy="231096"/>
          </a:xfrm>
          <a:prstGeom prst="rect">
            <a:avLst/>
          </a:prstGeom>
          <a:noFill/>
          <a:ln cap="flat">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1929FD61-C745-40F5-B47F-1C25A82D4864}" type="datetime1">
              <a:rPr lang="fr-FR" sz="900" b="0" i="0" u="none" strike="noStrike" kern="1200" cap="none" spc="0" baseline="0">
                <a:solidFill>
                  <a:srgbClr val="FFFFFF"/>
                </a:solidFill>
                <a:uFillTx/>
                <a:latin typeface="Arial"/>
                <a:ea typeface="Calibri" pitchFamily="34"/>
                <a:cs typeface="Calibri" pitchFamily="34"/>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07/10/2026</a:t>
            </a:fld>
            <a:endParaRPr lang="fr-FR" sz="900" b="0" i="0" u="none" strike="noStrike" kern="1200" cap="none" spc="0" baseline="0" dirty="0">
              <a:solidFill>
                <a:srgbClr val="FFFFFF"/>
              </a:solidFill>
              <a:uFillTx/>
              <a:latin typeface="Arial"/>
              <a:ea typeface="Calibri" pitchFamily="34"/>
              <a:cs typeface="Calibri" pitchFamily="34"/>
            </a:endParaRPr>
          </a:p>
        </p:txBody>
      </p:sp>
      <p:sp>
        <p:nvSpPr>
          <p:cNvPr id="6" name="Espace réservé du pied de page 4">
            <a:extLst>
              <a:ext uri="{FF2B5EF4-FFF2-40B4-BE49-F238E27FC236}">
                <a16:creationId xmlns:a16="http://schemas.microsoft.com/office/drawing/2014/main" id="{493BE5F2-42EB-C4DA-7826-3A2970114027}"/>
              </a:ext>
            </a:extLst>
          </p:cNvPr>
          <p:cNvSpPr txBox="1">
            <a:spLocks noGrp="1" noRot="1" noMove="1" noResize="1" noEditPoints="1" noAdjustHandles="1" noChangeArrowheads="1" noChangeShapeType="1"/>
          </p:cNvSpPr>
          <p:nvPr/>
        </p:nvSpPr>
        <p:spPr>
          <a:xfrm>
            <a:off x="169099" y="4842927"/>
            <a:ext cx="3568327" cy="252429"/>
          </a:xfrm>
          <a:prstGeom prst="rect">
            <a:avLst/>
          </a:prstGeom>
          <a:noFill/>
          <a:ln cap="flat">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000" b="0" i="0" u="none" strike="noStrike" kern="1200" cap="none" spc="0" baseline="0" dirty="0">
                <a:solidFill>
                  <a:srgbClr val="FFFFFF"/>
                </a:solidFill>
                <a:uFillTx/>
                <a:latin typeface="Arial"/>
                <a:ea typeface="Calibri" pitchFamily="34"/>
                <a:cs typeface="Calibri" pitchFamily="34"/>
              </a:rPr>
              <a:t>INSERM </a:t>
            </a:r>
            <a:r>
              <a:rPr lang="fr-FR" sz="1000" b="0" i="0" u="none" strike="sngStrike" kern="1200" cap="none" spc="0" baseline="0" dirty="0">
                <a:solidFill>
                  <a:srgbClr val="FF0000"/>
                </a:solidFill>
                <a:uFillTx/>
                <a:latin typeface="Arial"/>
                <a:ea typeface="Calibri" pitchFamily="34"/>
                <a:cs typeface="Calibri" pitchFamily="34"/>
              </a:rPr>
              <a:t>ASSISTANT</a:t>
            </a:r>
          </a:p>
        </p:txBody>
      </p:sp>
      <p:sp>
        <p:nvSpPr>
          <p:cNvPr id="7" name="ZoneTexte 5">
            <a:extLst>
              <a:ext uri="{FF2B5EF4-FFF2-40B4-BE49-F238E27FC236}">
                <a16:creationId xmlns:a16="http://schemas.microsoft.com/office/drawing/2014/main" id="{95A4FA08-4F80-C75C-4CB8-6B24B48A5DEA}"/>
              </a:ext>
            </a:extLst>
          </p:cNvPr>
          <p:cNvSpPr txBox="1">
            <a:spLocks noGrp="1" noRot="1" noMove="1" noResize="1" noEditPoints="1" noAdjustHandles="1" noChangeArrowheads="1" noChangeShapeType="1"/>
          </p:cNvSpPr>
          <p:nvPr/>
        </p:nvSpPr>
        <p:spPr>
          <a:xfrm>
            <a:off x="718508" y="932771"/>
            <a:ext cx="3616425" cy="1137043"/>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400" b="1" i="0" u="none" strike="noStrike" kern="1200" cap="none" spc="0" baseline="0" dirty="0">
                <a:solidFill>
                  <a:srgbClr val="114864"/>
                </a:solidFill>
                <a:uFillTx/>
                <a:latin typeface="Avenir Book" pitchFamily="2"/>
              </a:rPr>
              <a:t>Un bon prompt, c’est simplement une consigne suffisamment précise pour que l’IA n’ait pas à deviner ce que vous attendez.</a:t>
            </a:r>
            <a:endParaRPr lang="fr-FR" sz="1400" b="0" i="0" u="none" strike="noStrike" kern="1200" cap="none" spc="0" baseline="0" dirty="0">
              <a:solidFill>
                <a:srgbClr val="114864"/>
              </a:solidFill>
              <a:uFillTx/>
              <a:latin typeface="Avenir Book" pitchFamily="2"/>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400" b="0" i="0" u="none" strike="noStrike" kern="1200" cap="none" spc="0" baseline="0" dirty="0">
              <a:solidFill>
                <a:srgbClr val="114864"/>
              </a:solidFill>
              <a:uFillTx/>
              <a:latin typeface="Avenir Book" pitchFamily="2"/>
            </a:endParaRPr>
          </a:p>
          <a:p>
            <a:pPr>
              <a:lnSpc>
                <a:spcPct val="130000"/>
              </a:lnSpc>
              <a:defRPr sz="1800" b="0" i="0" u="none" strike="noStrike" kern="0" cap="none" spc="0" baseline="0">
                <a:solidFill>
                  <a:srgbClr val="000000"/>
                </a:solidFill>
                <a:uFillTx/>
              </a:defRPr>
            </a:pPr>
            <a:r>
              <a:rPr lang="fr-FR" sz="1000" b="0" i="0" u="none" strike="noStrike" kern="1200" cap="none" spc="0" baseline="0" dirty="0">
                <a:solidFill>
                  <a:srgbClr val="114864"/>
                </a:solidFill>
                <a:uFillTx/>
                <a:latin typeface="Avenir Book" pitchFamily="2"/>
              </a:rPr>
              <a:t>Voici quelques ingrédients à retenir :</a:t>
            </a:r>
          </a:p>
        </p:txBody>
      </p:sp>
      <p:sp>
        <p:nvSpPr>
          <p:cNvPr id="8" name="ZoneTexte 10">
            <a:extLst>
              <a:ext uri="{FF2B5EF4-FFF2-40B4-BE49-F238E27FC236}">
                <a16:creationId xmlns:a16="http://schemas.microsoft.com/office/drawing/2014/main" id="{A5BAABE6-6748-BFD8-F4AA-466830C42FAB}"/>
              </a:ext>
            </a:extLst>
          </p:cNvPr>
          <p:cNvSpPr txBox="1"/>
          <p:nvPr/>
        </p:nvSpPr>
        <p:spPr>
          <a:xfrm>
            <a:off x="4500746" y="4461314"/>
            <a:ext cx="3988723" cy="276999"/>
          </a:xfrm>
          <a:prstGeom prst="rect">
            <a:avLst/>
          </a:prstGeom>
          <a:noFill/>
          <a:ln cap="flat">
            <a:noFill/>
          </a:ln>
        </p:spPr>
        <p:txBody>
          <a:bodyPr vert="horz" wrap="squar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000" b="0" i="0" u="none" strike="noStrike" kern="1200" cap="none" spc="0" baseline="0" dirty="0">
                <a:solidFill>
                  <a:srgbClr val="000000"/>
                </a:solidFill>
                <a:uFillTx/>
                <a:latin typeface="Avenir Book"/>
              </a:rPr>
              <a:t>(</a:t>
            </a:r>
            <a:r>
              <a:rPr lang="fr-FR" sz="1000" b="1" i="0" u="none" strike="noStrike" kern="1200" cap="none" spc="0" baseline="0" dirty="0">
                <a:solidFill>
                  <a:srgbClr val="000000"/>
                </a:solidFill>
                <a:uFillTx/>
                <a:latin typeface="Avenir Book"/>
              </a:rPr>
              <a:t>Cf chapitre 3 du guide d’accompagnement à l’IAG</a:t>
            </a:r>
            <a:r>
              <a:rPr lang="fr-FR" sz="1200" b="0" i="0" u="none" strike="noStrike" kern="1200" cap="none" spc="0" baseline="0" dirty="0">
                <a:solidFill>
                  <a:srgbClr val="000000"/>
                </a:solidFill>
                <a:uFillTx/>
                <a:latin typeface="Avenir Book"/>
              </a:rPr>
              <a:t>)        </a:t>
            </a:r>
          </a:p>
        </p:txBody>
      </p:sp>
      <p:grpSp>
        <p:nvGrpSpPr>
          <p:cNvPr id="27" name="Groupe 26">
            <a:extLst>
              <a:ext uri="{FF2B5EF4-FFF2-40B4-BE49-F238E27FC236}">
                <a16:creationId xmlns:a16="http://schemas.microsoft.com/office/drawing/2014/main" id="{011F225E-2762-A6D1-B9C7-ED12533C4279}"/>
              </a:ext>
            </a:extLst>
          </p:cNvPr>
          <p:cNvGrpSpPr>
            <a:grpSpLocks/>
          </p:cNvGrpSpPr>
          <p:nvPr/>
        </p:nvGrpSpPr>
        <p:grpSpPr>
          <a:xfrm>
            <a:off x="4589408" y="3340171"/>
            <a:ext cx="3900060" cy="1127667"/>
            <a:chOff x="4611240" y="3419334"/>
            <a:chExt cx="3900060" cy="1127667"/>
          </a:xfrm>
        </p:grpSpPr>
        <p:sp>
          <p:nvSpPr>
            <p:cNvPr id="19" name="Rectangle : coins arrondis 18">
              <a:extLst>
                <a:ext uri="{FF2B5EF4-FFF2-40B4-BE49-F238E27FC236}">
                  <a16:creationId xmlns:a16="http://schemas.microsoft.com/office/drawing/2014/main" id="{C3147A66-DD19-7BD6-798B-BFE086B39663}"/>
                </a:ext>
              </a:extLst>
            </p:cNvPr>
            <p:cNvSpPr>
              <a:spLocks/>
            </p:cNvSpPr>
            <p:nvPr/>
          </p:nvSpPr>
          <p:spPr>
            <a:xfrm>
              <a:off x="4611240" y="3419334"/>
              <a:ext cx="3900060" cy="1127667"/>
            </a:xfrm>
            <a:prstGeom prst="roundRect">
              <a:avLst>
                <a:gd name="adj" fmla="val 6202"/>
              </a:avLst>
            </a:prstGeom>
            <a:solidFill>
              <a:srgbClr val="E4F8F8"/>
            </a:solidFill>
            <a:ln>
              <a:noFill/>
            </a:ln>
            <a:effectLst>
              <a:outerShdw blurRad="127000" dist="25400" dir="8100000" algn="tr" rotWithShape="0">
                <a:prstClr val="black">
                  <a:alpha val="70354"/>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5">
              <a:extLst>
                <a:ext uri="{FF2B5EF4-FFF2-40B4-BE49-F238E27FC236}">
                  <a16:creationId xmlns:a16="http://schemas.microsoft.com/office/drawing/2014/main" id="{E855B0ED-8E23-0D5C-D825-2F04F54D4604}"/>
                </a:ext>
              </a:extLst>
            </p:cNvPr>
            <p:cNvSpPr txBox="1">
              <a:spLocks/>
            </p:cNvSpPr>
            <p:nvPr/>
          </p:nvSpPr>
          <p:spPr>
            <a:xfrm>
              <a:off x="4683781" y="3419334"/>
              <a:ext cx="3719680" cy="1101840"/>
            </a:xfrm>
            <a:prstGeom prst="rect">
              <a:avLst/>
            </a:prstGeom>
            <a:noFill/>
            <a:ln cap="flat">
              <a:noFill/>
            </a:ln>
          </p:spPr>
          <p:txBody>
            <a:bodyPr vert="horz" wrap="square" lIns="91440" tIns="45720" rIns="91440" bIns="45720" anchor="t" anchorCtr="0" compatLnSpc="1">
              <a:spAutoFit/>
            </a:bodyPr>
            <a:lstStyle/>
            <a:p>
              <a:pPr>
                <a:lnSpc>
                  <a:spcPct val="130000"/>
                </a:lnSpc>
                <a:defRPr sz="1800" b="0" i="0" u="none" strike="noStrike" kern="0" cap="none" spc="0" baseline="0">
                  <a:solidFill>
                    <a:srgbClr val="000000"/>
                  </a:solidFill>
                  <a:uFillTx/>
                </a:defRPr>
              </a:pPr>
              <a:r>
                <a:rPr lang="fr-FR" sz="1200" b="1" i="0" u="none" strike="noStrike" kern="1200" cap="none" spc="0" baseline="0" dirty="0">
                  <a:solidFill>
                    <a:srgbClr val="114864"/>
                  </a:solidFill>
                  <a:uFillTx/>
                  <a:latin typeface="Avenir Book" pitchFamily="2"/>
                </a:rPr>
                <a:t>5. Les contraintes — « Quelles limites ? »</a:t>
              </a:r>
            </a:p>
            <a:p>
              <a:pPr>
                <a:defRPr sz="1800" b="0" i="0" u="none" strike="noStrike" kern="0" cap="none" spc="0" baseline="0">
                  <a:solidFill>
                    <a:srgbClr val="000000"/>
                  </a:solidFill>
                  <a:uFillTx/>
                </a:defRPr>
              </a:pPr>
              <a:r>
                <a:rPr lang="fr-FR" sz="1000" b="0" i="0" u="none" strike="noStrike" kern="1200" cap="none" spc="0" baseline="0" dirty="0">
                  <a:solidFill>
                    <a:srgbClr val="114864"/>
                  </a:solidFill>
                  <a:uFillTx/>
                  <a:latin typeface="Avenir Book" pitchFamily="2"/>
                </a:rPr>
                <a:t>Ajoutez les règles à respecter : ton, longueur, informations à ne pas utiliser, etc.</a:t>
              </a:r>
            </a:p>
            <a:p>
              <a:pPr>
                <a:lnSpc>
                  <a:spcPct val="100000"/>
                </a:lnSpc>
                <a:defRPr sz="1800" b="0" i="0" u="none" strike="noStrike" kern="0" cap="none" spc="0" baseline="0">
                  <a:solidFill>
                    <a:srgbClr val="000000"/>
                  </a:solidFill>
                  <a:uFillTx/>
                </a:defRPr>
              </a:pPr>
              <a:r>
                <a:rPr lang="fr-FR" sz="1000" b="0" i="0" u="none" strike="noStrike" kern="1200" cap="none" spc="0" baseline="0" dirty="0">
                  <a:solidFill>
                    <a:srgbClr val="114864"/>
                  </a:solidFill>
                  <a:uFillTx/>
                  <a:latin typeface="Avenir Book" pitchFamily="2"/>
                </a:rPr>
                <a:t>Ex. : «</a:t>
              </a:r>
              <a:r>
                <a:rPr lang="fr-FR" sz="1000" dirty="0">
                  <a:solidFill>
                    <a:srgbClr val="114864"/>
                  </a:solidFill>
                  <a:latin typeface="Avenir Book" pitchFamily="2"/>
                </a:rPr>
                <a:t>Utilise un ton professionnel mais bienveillant. La note ne doit pas dépasser 200 mots et ne mentionne pas le nom du fournisseur actuel</a:t>
              </a:r>
              <a:r>
                <a:rPr lang="fr-FR" sz="1000" kern="0" dirty="0">
                  <a:solidFill>
                    <a:srgbClr val="114864"/>
                  </a:solidFill>
                  <a:latin typeface="Avenir Book" pitchFamily="2"/>
                </a:rPr>
                <a:t>.</a:t>
              </a:r>
              <a:r>
                <a:rPr lang="fr-FR" sz="1000" b="0" i="0" u="none" strike="noStrike" kern="1200" cap="none" spc="0" baseline="0" dirty="0">
                  <a:solidFill>
                    <a:srgbClr val="114864"/>
                  </a:solidFill>
                  <a:uFillTx/>
                  <a:latin typeface="Avenir Book" pitchFamily="2"/>
                </a:rPr>
                <a:t> »</a:t>
              </a:r>
              <a:endParaRPr lang="fr-FR" sz="1000" b="0" i="1" u="none" strike="noStrike" kern="1200" cap="none" spc="0" baseline="0" dirty="0">
                <a:solidFill>
                  <a:srgbClr val="114864"/>
                </a:solidFill>
                <a:uFillTx/>
                <a:latin typeface="Avenir Book" pitchFamily="2"/>
              </a:endParaRPr>
            </a:p>
          </p:txBody>
        </p:sp>
      </p:grpSp>
      <p:grpSp>
        <p:nvGrpSpPr>
          <p:cNvPr id="22" name="Groupe 21">
            <a:extLst>
              <a:ext uri="{FF2B5EF4-FFF2-40B4-BE49-F238E27FC236}">
                <a16:creationId xmlns:a16="http://schemas.microsoft.com/office/drawing/2014/main" id="{8BE4495C-DF4E-550F-A1F5-6797614929F7}"/>
              </a:ext>
            </a:extLst>
          </p:cNvPr>
          <p:cNvGrpSpPr>
            <a:grpSpLocks noGrp="1" noUngrp="1" noRot="1" noMove="1" noResize="1"/>
          </p:cNvGrpSpPr>
          <p:nvPr/>
        </p:nvGrpSpPr>
        <p:grpSpPr>
          <a:xfrm>
            <a:off x="718508" y="2403106"/>
            <a:ext cx="3755884" cy="970844"/>
            <a:chOff x="718508" y="2453633"/>
            <a:chExt cx="3755884" cy="970844"/>
          </a:xfrm>
        </p:grpSpPr>
        <p:sp>
          <p:nvSpPr>
            <p:cNvPr id="10" name="Rectangle : coins arrondis 9">
              <a:extLst>
                <a:ext uri="{FF2B5EF4-FFF2-40B4-BE49-F238E27FC236}">
                  <a16:creationId xmlns:a16="http://schemas.microsoft.com/office/drawing/2014/main" id="{2BC9888F-D282-EB8D-A099-959287657003}"/>
                </a:ext>
              </a:extLst>
            </p:cNvPr>
            <p:cNvSpPr>
              <a:spLocks noGrp="1" noRot="1" noMove="1" noResize="1" noEditPoints="1" noAdjustHandles="1" noChangeArrowheads="1" noChangeShapeType="1"/>
            </p:cNvSpPr>
            <p:nvPr/>
          </p:nvSpPr>
          <p:spPr>
            <a:xfrm>
              <a:off x="718508" y="2453633"/>
              <a:ext cx="3755884" cy="970844"/>
            </a:xfrm>
            <a:prstGeom prst="roundRect">
              <a:avLst>
                <a:gd name="adj" fmla="val 6202"/>
              </a:avLst>
            </a:prstGeom>
            <a:solidFill>
              <a:srgbClr val="E4F8F8"/>
            </a:solidFill>
            <a:ln>
              <a:noFill/>
            </a:ln>
            <a:effectLst>
              <a:outerShdw blurRad="127000" dist="25400" dir="8100000" algn="tr" rotWithShape="0">
                <a:prstClr val="black">
                  <a:alpha val="70354"/>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ZoneTexte 5">
              <a:extLst>
                <a:ext uri="{FF2B5EF4-FFF2-40B4-BE49-F238E27FC236}">
                  <a16:creationId xmlns:a16="http://schemas.microsoft.com/office/drawing/2014/main" id="{9A59C01D-E0A9-D048-1500-CD5D36109016}"/>
                </a:ext>
              </a:extLst>
            </p:cNvPr>
            <p:cNvSpPr txBox="1">
              <a:spLocks/>
            </p:cNvSpPr>
            <p:nvPr/>
          </p:nvSpPr>
          <p:spPr>
            <a:xfrm>
              <a:off x="833524" y="2599683"/>
              <a:ext cx="3616425" cy="640175"/>
            </a:xfrm>
            <a:prstGeom prst="rect">
              <a:avLst/>
            </a:prstGeom>
            <a:noFill/>
            <a:ln cap="flat">
              <a:noFill/>
            </a:ln>
          </p:spPr>
          <p:txBody>
            <a:bodyPr vert="horz" wrap="square" lIns="91440" tIns="45720" rIns="91440" bIns="45720" anchor="t" anchorCtr="0" compatLnSpc="1">
              <a:spAutoFit/>
            </a:bodyPr>
            <a:lstStyle/>
            <a:p>
              <a:pPr>
                <a:lnSpc>
                  <a:spcPct val="130000"/>
                </a:lnSpc>
                <a:defRPr sz="1800" b="0" i="0" u="none" strike="noStrike" kern="0" cap="none" spc="0" baseline="0">
                  <a:solidFill>
                    <a:srgbClr val="000000"/>
                  </a:solidFill>
                  <a:uFillTx/>
                </a:defRPr>
              </a:pPr>
              <a:r>
                <a:rPr lang="fr-FR" sz="1200" b="1" i="0" u="none" strike="noStrike" kern="1200" cap="none" spc="0" baseline="0" dirty="0">
                  <a:solidFill>
                    <a:srgbClr val="114864"/>
                  </a:solidFill>
                  <a:uFillTx/>
                  <a:latin typeface="Avenir Book" pitchFamily="2"/>
                </a:rPr>
                <a:t>1. Le rôle — « Qui ? »</a:t>
              </a:r>
            </a:p>
            <a:p>
              <a:pPr>
                <a:defRPr sz="1800" b="0" i="0" u="none" strike="noStrike" kern="0" cap="none" spc="0" baseline="0">
                  <a:solidFill>
                    <a:srgbClr val="000000"/>
                  </a:solidFill>
                  <a:uFillTx/>
                </a:defRPr>
              </a:pPr>
              <a:r>
                <a:rPr lang="fr-FR" sz="1000" b="0" i="0" u="none" strike="noStrike" kern="1200" cap="none" spc="0" baseline="0" dirty="0">
                  <a:solidFill>
                    <a:srgbClr val="114864"/>
                  </a:solidFill>
                  <a:uFillTx/>
                  <a:latin typeface="Avenir Book" pitchFamily="2"/>
                </a:rPr>
                <a:t>Donnez un rôle à l’IA pour orienter sa réponse.</a:t>
              </a:r>
            </a:p>
            <a:p>
              <a:pPr>
                <a:defRPr sz="1800" b="0" i="0" u="none" strike="noStrike" kern="0" cap="none" spc="0" baseline="0">
                  <a:solidFill>
                    <a:srgbClr val="000000"/>
                  </a:solidFill>
                  <a:uFillTx/>
                </a:defRPr>
              </a:pPr>
              <a:r>
                <a:rPr lang="fr-FR" sz="1000" b="0" i="0" u="none" strike="noStrike" kern="1200" cap="none" spc="0" baseline="0" dirty="0">
                  <a:solidFill>
                    <a:srgbClr val="114864"/>
                  </a:solidFill>
                  <a:uFillTx/>
                  <a:latin typeface="Avenir Book" pitchFamily="2"/>
                </a:rPr>
                <a:t>Ex. : « </a:t>
              </a:r>
              <a:r>
                <a:rPr lang="fr-FR" sz="1000" b="0" i="1" u="none" strike="noStrike" kern="1200" cap="none" spc="0" baseline="0" dirty="0">
                  <a:solidFill>
                    <a:srgbClr val="114864"/>
                  </a:solidFill>
                  <a:uFillTx/>
                  <a:latin typeface="Avenir Book" pitchFamily="2"/>
                </a:rPr>
                <a:t>Tu es un chargé de communication interne. </a:t>
              </a:r>
              <a:r>
                <a:rPr lang="fr-FR" sz="1000" b="0" i="0" u="none" strike="noStrike" kern="1200" cap="none" spc="0" baseline="0" dirty="0">
                  <a:solidFill>
                    <a:srgbClr val="114864"/>
                  </a:solidFill>
                  <a:uFillTx/>
                  <a:latin typeface="Avenir Book" pitchFamily="2"/>
                </a:rPr>
                <a:t>»</a:t>
              </a:r>
            </a:p>
          </p:txBody>
        </p:sp>
      </p:grpSp>
      <p:grpSp>
        <p:nvGrpSpPr>
          <p:cNvPr id="23" name="Groupe 22">
            <a:extLst>
              <a:ext uri="{FF2B5EF4-FFF2-40B4-BE49-F238E27FC236}">
                <a16:creationId xmlns:a16="http://schemas.microsoft.com/office/drawing/2014/main" id="{D97C769C-5708-DA78-7E98-3F41D7139C4A}"/>
              </a:ext>
            </a:extLst>
          </p:cNvPr>
          <p:cNvGrpSpPr>
            <a:grpSpLocks/>
          </p:cNvGrpSpPr>
          <p:nvPr/>
        </p:nvGrpSpPr>
        <p:grpSpPr>
          <a:xfrm>
            <a:off x="718508" y="3461880"/>
            <a:ext cx="3755884" cy="994118"/>
            <a:chOff x="718508" y="3512407"/>
            <a:chExt cx="3755884" cy="994118"/>
          </a:xfrm>
        </p:grpSpPr>
        <p:sp>
          <p:nvSpPr>
            <p:cNvPr id="16" name="Rectangle : coins arrondis 15">
              <a:extLst>
                <a:ext uri="{FF2B5EF4-FFF2-40B4-BE49-F238E27FC236}">
                  <a16:creationId xmlns:a16="http://schemas.microsoft.com/office/drawing/2014/main" id="{52A04381-DAEB-ED11-31A0-ACCF326B4C34}"/>
                </a:ext>
              </a:extLst>
            </p:cNvPr>
            <p:cNvSpPr>
              <a:spLocks noGrp="1" noRot="1" noMove="1" noResize="1" noEditPoints="1" noAdjustHandles="1" noChangeArrowheads="1" noChangeShapeType="1"/>
            </p:cNvSpPr>
            <p:nvPr/>
          </p:nvSpPr>
          <p:spPr>
            <a:xfrm>
              <a:off x="718508" y="3535681"/>
              <a:ext cx="3755884" cy="970844"/>
            </a:xfrm>
            <a:prstGeom prst="roundRect">
              <a:avLst>
                <a:gd name="adj" fmla="val 6202"/>
              </a:avLst>
            </a:prstGeom>
            <a:solidFill>
              <a:srgbClr val="E4F8F8"/>
            </a:solidFill>
            <a:ln>
              <a:noFill/>
            </a:ln>
            <a:effectLst>
              <a:outerShdw blurRad="127000" dist="25400" dir="8100000" algn="tr" rotWithShape="0">
                <a:prstClr val="black">
                  <a:alpha val="70354"/>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ZoneTexte 5">
              <a:extLst>
                <a:ext uri="{FF2B5EF4-FFF2-40B4-BE49-F238E27FC236}">
                  <a16:creationId xmlns:a16="http://schemas.microsoft.com/office/drawing/2014/main" id="{323955E2-17E5-69C4-807F-5AF79DC249A2}"/>
                </a:ext>
              </a:extLst>
            </p:cNvPr>
            <p:cNvSpPr txBox="1">
              <a:spLocks/>
            </p:cNvSpPr>
            <p:nvPr/>
          </p:nvSpPr>
          <p:spPr>
            <a:xfrm>
              <a:off x="833524" y="3512407"/>
              <a:ext cx="3568327" cy="994118"/>
            </a:xfrm>
            <a:prstGeom prst="rect">
              <a:avLst/>
            </a:prstGeom>
            <a:noFill/>
            <a:ln cap="flat">
              <a:noFill/>
            </a:ln>
          </p:spPr>
          <p:txBody>
            <a:bodyPr vert="horz" wrap="square" lIns="91440" tIns="45720" rIns="91440" bIns="45720" anchor="t" anchorCtr="0" compatLnSpc="1">
              <a:spAutoFit/>
            </a:bodyPr>
            <a:lstStyle/>
            <a:p>
              <a:pPr>
                <a:lnSpc>
                  <a:spcPct val="130000"/>
                </a:lnSpc>
                <a:defRPr sz="1800" b="0" i="0" u="none" strike="noStrike" kern="0" cap="none" spc="0" baseline="0">
                  <a:solidFill>
                    <a:srgbClr val="000000"/>
                  </a:solidFill>
                  <a:uFillTx/>
                </a:defRPr>
              </a:pPr>
              <a:r>
                <a:rPr lang="fr-FR" sz="1200" b="1" i="0" u="none" strike="noStrike" kern="1200" cap="none" spc="0" baseline="0" dirty="0">
                  <a:solidFill>
                    <a:srgbClr val="114864"/>
                  </a:solidFill>
                  <a:uFillTx/>
                  <a:latin typeface="Avenir Book" pitchFamily="2"/>
                </a:rPr>
                <a:t>2. Le contexte — « Pour qui ? Pourquoi ? »</a:t>
              </a:r>
            </a:p>
            <a:p>
              <a:pPr>
                <a:lnSpc>
                  <a:spcPct val="130000"/>
                </a:lnSpc>
                <a:defRPr sz="1800" b="0" i="0" u="none" strike="noStrike" kern="0" cap="none" spc="0" baseline="0">
                  <a:solidFill>
                    <a:srgbClr val="000000"/>
                  </a:solidFill>
                  <a:uFillTx/>
                </a:defRPr>
              </a:pPr>
              <a:r>
                <a:rPr lang="fr-FR" sz="1000" b="0" i="0" u="none" strike="noStrike" kern="1200" cap="none" spc="0" baseline="0" dirty="0">
                  <a:solidFill>
                    <a:srgbClr val="114864"/>
                  </a:solidFill>
                  <a:uFillTx/>
                  <a:latin typeface="Avenir Book" pitchFamily="2"/>
                </a:rPr>
                <a:t>Expliquez rapidement la situation et votre besoin.</a:t>
              </a:r>
            </a:p>
            <a:p>
              <a:pPr>
                <a:lnSpc>
                  <a:spcPct val="100000"/>
                </a:lnSpc>
                <a:defRPr sz="1800" b="0" i="0" u="none" strike="noStrike" kern="0" cap="none" spc="0" baseline="0">
                  <a:solidFill>
                    <a:srgbClr val="000000"/>
                  </a:solidFill>
                  <a:uFillTx/>
                </a:defRPr>
              </a:pPr>
              <a:r>
                <a:rPr lang="fr-FR" sz="1000" b="0" i="0" u="none" strike="noStrike" kern="1200" cap="none" spc="0" baseline="0" dirty="0">
                  <a:solidFill>
                    <a:srgbClr val="114864"/>
                  </a:solidFill>
                  <a:uFillTx/>
                  <a:latin typeface="Avenir Book" pitchFamily="2"/>
                </a:rPr>
                <a:t>Ex. : «</a:t>
              </a:r>
              <a:r>
                <a:rPr lang="fr-FR" sz="1000" dirty="0">
                  <a:solidFill>
                    <a:srgbClr val="114864"/>
                  </a:solidFill>
                  <a:latin typeface="Avenir Book" pitchFamily="2"/>
                </a:rPr>
                <a:t>Nous devons informer l'ensemble des agents de l'Inserm du changement de procédure pour les demandes de fournitures de bureau à partir du mois prochain</a:t>
              </a:r>
              <a:r>
                <a:rPr lang="fr-FR" sz="1000" b="0" i="0" u="none" strike="noStrike" kern="1200" cap="none" spc="0" baseline="0" dirty="0">
                  <a:solidFill>
                    <a:srgbClr val="114864"/>
                  </a:solidFill>
                  <a:uFillTx/>
                  <a:latin typeface="Avenir Book" pitchFamily="2"/>
                </a:rPr>
                <a:t>»</a:t>
              </a:r>
            </a:p>
          </p:txBody>
        </p:sp>
      </p:grpSp>
      <p:grpSp>
        <p:nvGrpSpPr>
          <p:cNvPr id="26" name="Groupe 25">
            <a:extLst>
              <a:ext uri="{FF2B5EF4-FFF2-40B4-BE49-F238E27FC236}">
                <a16:creationId xmlns:a16="http://schemas.microsoft.com/office/drawing/2014/main" id="{079630C6-9269-73E5-BE68-89EEE4BCF273}"/>
              </a:ext>
            </a:extLst>
          </p:cNvPr>
          <p:cNvGrpSpPr>
            <a:grpSpLocks/>
          </p:cNvGrpSpPr>
          <p:nvPr/>
        </p:nvGrpSpPr>
        <p:grpSpPr>
          <a:xfrm>
            <a:off x="4589407" y="878320"/>
            <a:ext cx="3900061" cy="1123404"/>
            <a:chOff x="4611239" y="888276"/>
            <a:chExt cx="3900061" cy="1123404"/>
          </a:xfrm>
        </p:grpSpPr>
        <p:sp>
          <p:nvSpPr>
            <p:cNvPr id="17" name="Rectangle : coins arrondis 16">
              <a:extLst>
                <a:ext uri="{FF2B5EF4-FFF2-40B4-BE49-F238E27FC236}">
                  <a16:creationId xmlns:a16="http://schemas.microsoft.com/office/drawing/2014/main" id="{BABF46F2-7072-1C5B-3983-299A9E125C4F}"/>
                </a:ext>
              </a:extLst>
            </p:cNvPr>
            <p:cNvSpPr>
              <a:spLocks/>
            </p:cNvSpPr>
            <p:nvPr/>
          </p:nvSpPr>
          <p:spPr>
            <a:xfrm>
              <a:off x="4611239" y="888276"/>
              <a:ext cx="3900061" cy="1123404"/>
            </a:xfrm>
            <a:prstGeom prst="roundRect">
              <a:avLst>
                <a:gd name="adj" fmla="val 6202"/>
              </a:avLst>
            </a:prstGeom>
            <a:solidFill>
              <a:srgbClr val="E4F8F8"/>
            </a:solidFill>
            <a:ln>
              <a:noFill/>
            </a:ln>
            <a:effectLst>
              <a:outerShdw blurRad="127000" dist="25400" dir="8100000" algn="tr" rotWithShape="0">
                <a:prstClr val="black">
                  <a:alpha val="70354"/>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ZoneTexte 5">
              <a:extLst>
                <a:ext uri="{FF2B5EF4-FFF2-40B4-BE49-F238E27FC236}">
                  <a16:creationId xmlns:a16="http://schemas.microsoft.com/office/drawing/2014/main" id="{58DAEC6B-A304-8429-32D7-F533A085F668}"/>
                </a:ext>
              </a:extLst>
            </p:cNvPr>
            <p:cNvSpPr txBox="1">
              <a:spLocks/>
            </p:cNvSpPr>
            <p:nvPr/>
          </p:nvSpPr>
          <p:spPr>
            <a:xfrm>
              <a:off x="4693361" y="899394"/>
              <a:ext cx="3719680" cy="1040285"/>
            </a:xfrm>
            <a:prstGeom prst="rect">
              <a:avLst/>
            </a:prstGeom>
            <a:noFill/>
            <a:ln cap="flat">
              <a:noFill/>
            </a:ln>
          </p:spPr>
          <p:txBody>
            <a:bodyPr vert="horz" wrap="square" lIns="91440" tIns="45720" rIns="91440" bIns="45720" anchor="t" anchorCtr="0" compatLnSpc="1">
              <a:spAutoFit/>
            </a:bodyPr>
            <a:lstStyle/>
            <a:p>
              <a:pPr>
                <a:lnSpc>
                  <a:spcPct val="130000"/>
                </a:lnSpc>
                <a:defRPr sz="1800" b="0" i="0" u="none" strike="noStrike" kern="0" cap="none" spc="0" baseline="0">
                  <a:solidFill>
                    <a:srgbClr val="000000"/>
                  </a:solidFill>
                  <a:uFillTx/>
                </a:defRPr>
              </a:pPr>
              <a:r>
                <a:rPr lang="fr-FR" sz="1200" b="1" i="0" u="none" strike="noStrike" kern="1200" cap="none" spc="0" baseline="0" dirty="0">
                  <a:solidFill>
                    <a:srgbClr val="114864"/>
                  </a:solidFill>
                  <a:uFillTx/>
                  <a:latin typeface="Avenir Book" pitchFamily="2"/>
                </a:rPr>
                <a:t>3. La tâche — « Quoi ? »</a:t>
              </a:r>
            </a:p>
            <a:p>
              <a:pPr>
                <a:lnSpc>
                  <a:spcPct val="130000"/>
                </a:lnSpc>
                <a:defRPr sz="1800" b="0" i="0" u="none" strike="noStrike" kern="0" cap="none" spc="0" baseline="0">
                  <a:solidFill>
                    <a:srgbClr val="000000"/>
                  </a:solidFill>
                  <a:uFillTx/>
                </a:defRPr>
              </a:pPr>
              <a:r>
                <a:rPr lang="fr-FR" sz="1000" b="0" i="0" u="none" strike="noStrike" kern="1200" cap="none" spc="0" baseline="0" dirty="0">
                  <a:solidFill>
                    <a:srgbClr val="114864"/>
                  </a:solidFill>
                  <a:uFillTx/>
                  <a:latin typeface="Avenir Book" pitchFamily="2"/>
                </a:rPr>
                <a:t>Dites clairement ce que vous voulez que l’IA fasse : rédiger, créer, analyser, trier…</a:t>
              </a:r>
            </a:p>
            <a:p>
              <a:pPr>
                <a:lnSpc>
                  <a:spcPct val="100000"/>
                </a:lnSpc>
                <a:defRPr sz="1800" b="0" i="0" u="none" strike="noStrike" kern="0" cap="none" spc="0" baseline="0">
                  <a:solidFill>
                    <a:srgbClr val="000000"/>
                  </a:solidFill>
                  <a:uFillTx/>
                </a:defRPr>
              </a:pPr>
              <a:r>
                <a:rPr lang="fr-FR" sz="1000" b="0" i="0" u="none" strike="noStrike" kern="1200" cap="none" spc="0" baseline="0" dirty="0">
                  <a:solidFill>
                    <a:srgbClr val="114864"/>
                  </a:solidFill>
                  <a:uFillTx/>
                  <a:latin typeface="Avenir Book" pitchFamily="2"/>
                </a:rPr>
                <a:t>Ex. : </a:t>
              </a:r>
              <a:r>
                <a:rPr lang="fr-FR" sz="1000" b="0" i="1" u="none" strike="noStrike" kern="1200" cap="none" spc="0" baseline="0" dirty="0">
                  <a:solidFill>
                    <a:srgbClr val="114864"/>
                  </a:solidFill>
                  <a:uFillTx/>
                  <a:latin typeface="Avenir Book" pitchFamily="2"/>
                </a:rPr>
                <a:t>«</a:t>
              </a:r>
              <a:r>
                <a:rPr lang="fr-FR" sz="1000" dirty="0">
                  <a:solidFill>
                    <a:srgbClr val="114864"/>
                  </a:solidFill>
                  <a:latin typeface="Avenir Book" pitchFamily="2"/>
                </a:rPr>
                <a:t>Rédige une note d'information claire et concise pour expliquer la </a:t>
              </a:r>
              <a:r>
                <a:rPr lang="fr-FR" sz="1000" kern="0" dirty="0">
                  <a:solidFill>
                    <a:srgbClr val="114864"/>
                  </a:solidFill>
                  <a:latin typeface="Avenir Book" pitchFamily="2"/>
                </a:rPr>
                <a:t>nouvelle procédure</a:t>
              </a:r>
              <a:r>
                <a:rPr lang="fr-FR" sz="1000" b="0" i="1" u="none" strike="noStrike" kern="1200" cap="none" spc="0" baseline="0" dirty="0">
                  <a:solidFill>
                    <a:srgbClr val="114864"/>
                  </a:solidFill>
                  <a:uFillTx/>
                  <a:latin typeface="Avenir Book" pitchFamily="2"/>
                </a:rPr>
                <a:t>.</a:t>
              </a:r>
              <a:r>
                <a:rPr lang="fr-FR" sz="1000" b="0" i="0" u="none" strike="noStrike" kern="1200" cap="none" spc="0" baseline="0" dirty="0">
                  <a:solidFill>
                    <a:srgbClr val="114864"/>
                  </a:solidFill>
                  <a:uFillTx/>
                  <a:latin typeface="Avenir Book" pitchFamily="2"/>
                </a:rPr>
                <a:t> »</a:t>
              </a:r>
            </a:p>
          </p:txBody>
        </p:sp>
      </p:grpSp>
      <p:grpSp>
        <p:nvGrpSpPr>
          <p:cNvPr id="28" name="Groupe 27">
            <a:extLst>
              <a:ext uri="{FF2B5EF4-FFF2-40B4-BE49-F238E27FC236}">
                <a16:creationId xmlns:a16="http://schemas.microsoft.com/office/drawing/2014/main" id="{CD36548F-541D-763E-216B-AB0E055B8D9F}"/>
              </a:ext>
            </a:extLst>
          </p:cNvPr>
          <p:cNvGrpSpPr>
            <a:grpSpLocks/>
          </p:cNvGrpSpPr>
          <p:nvPr/>
        </p:nvGrpSpPr>
        <p:grpSpPr>
          <a:xfrm>
            <a:off x="4589408" y="2109246"/>
            <a:ext cx="3900060" cy="1123403"/>
            <a:chOff x="4611240" y="2031786"/>
            <a:chExt cx="3900060" cy="1123403"/>
          </a:xfrm>
        </p:grpSpPr>
        <p:sp>
          <p:nvSpPr>
            <p:cNvPr id="18" name="Rectangle : coins arrondis 17">
              <a:extLst>
                <a:ext uri="{FF2B5EF4-FFF2-40B4-BE49-F238E27FC236}">
                  <a16:creationId xmlns:a16="http://schemas.microsoft.com/office/drawing/2014/main" id="{B27F4843-A047-CDC1-022B-C6506A57452A}"/>
                </a:ext>
              </a:extLst>
            </p:cNvPr>
            <p:cNvSpPr>
              <a:spLocks/>
            </p:cNvSpPr>
            <p:nvPr/>
          </p:nvSpPr>
          <p:spPr>
            <a:xfrm>
              <a:off x="4611240" y="2031786"/>
              <a:ext cx="3900060" cy="1123403"/>
            </a:xfrm>
            <a:prstGeom prst="roundRect">
              <a:avLst>
                <a:gd name="adj" fmla="val 6202"/>
              </a:avLst>
            </a:prstGeom>
            <a:solidFill>
              <a:srgbClr val="E4F8F8"/>
            </a:solidFill>
            <a:ln>
              <a:noFill/>
            </a:ln>
            <a:effectLst>
              <a:outerShdw blurRad="127000" dist="25400" dir="8100000" algn="tr" rotWithShape="0">
                <a:prstClr val="black">
                  <a:alpha val="70354"/>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ZoneTexte 5">
              <a:extLst>
                <a:ext uri="{FF2B5EF4-FFF2-40B4-BE49-F238E27FC236}">
                  <a16:creationId xmlns:a16="http://schemas.microsoft.com/office/drawing/2014/main" id="{F2158E4E-9A37-74FF-8170-271D5C8C73B6}"/>
                </a:ext>
              </a:extLst>
            </p:cNvPr>
            <p:cNvSpPr txBox="1">
              <a:spLocks/>
            </p:cNvSpPr>
            <p:nvPr/>
          </p:nvSpPr>
          <p:spPr>
            <a:xfrm>
              <a:off x="4701430" y="2076049"/>
              <a:ext cx="3801802" cy="985719"/>
            </a:xfrm>
            <a:prstGeom prst="rect">
              <a:avLst/>
            </a:prstGeom>
            <a:noFill/>
            <a:ln cap="flat">
              <a:noFill/>
            </a:ln>
          </p:spPr>
          <p:txBody>
            <a:bodyPr vert="horz" wrap="square" lIns="91440" tIns="45720" rIns="91440" bIns="45720" anchor="t" anchorCtr="0" compatLnSpc="1">
              <a:spAutoFit/>
            </a:bodyPr>
            <a:lstStyle/>
            <a:p>
              <a:pPr>
                <a:lnSpc>
                  <a:spcPct val="130000"/>
                </a:lnSpc>
                <a:defRPr sz="1800" b="0" i="0" u="none" strike="noStrike" kern="0" cap="none" spc="0" baseline="0">
                  <a:solidFill>
                    <a:srgbClr val="000000"/>
                  </a:solidFill>
                  <a:uFillTx/>
                </a:defRPr>
              </a:pPr>
              <a:r>
                <a:rPr lang="fr-FR" sz="1200" b="1" i="0" u="none" strike="noStrike" kern="1200" cap="none" spc="0" baseline="0" dirty="0">
                  <a:solidFill>
                    <a:srgbClr val="114864"/>
                  </a:solidFill>
                  <a:uFillTx/>
                  <a:latin typeface="Avenir Book" pitchFamily="2"/>
                </a:rPr>
                <a:t>4. Le format — « Comment ? »</a:t>
              </a:r>
            </a:p>
            <a:p>
              <a:pPr>
                <a:defRPr sz="1800" b="0" i="0" u="none" strike="noStrike" kern="0" cap="none" spc="0" baseline="0">
                  <a:solidFill>
                    <a:srgbClr val="000000"/>
                  </a:solidFill>
                  <a:uFillTx/>
                </a:defRPr>
              </a:pPr>
              <a:r>
                <a:rPr lang="fr-FR" sz="1000" b="0" i="0" u="none" strike="noStrike" kern="1200" cap="none" spc="0" baseline="0" dirty="0">
                  <a:solidFill>
                    <a:srgbClr val="114864"/>
                  </a:solidFill>
                  <a:uFillTx/>
                  <a:latin typeface="Avenir Book" pitchFamily="2"/>
                </a:rPr>
                <a:t>Précisez à quoi doit ressembler la réponse : liste, tableau, texte court, etc.</a:t>
              </a:r>
            </a:p>
            <a:p>
              <a:pPr>
                <a:defRPr sz="1800" b="0" i="0" u="none" strike="noStrike" kern="0" cap="none" spc="0" baseline="0">
                  <a:solidFill>
                    <a:srgbClr val="000000"/>
                  </a:solidFill>
                  <a:uFillTx/>
                </a:defRPr>
              </a:pPr>
              <a:r>
                <a:rPr lang="fr-FR" sz="1000" b="0" i="0" u="none" strike="noStrike" kern="1200" cap="none" spc="0" baseline="0" dirty="0">
                  <a:solidFill>
                    <a:srgbClr val="114864"/>
                  </a:solidFill>
                  <a:uFillTx/>
                  <a:latin typeface="Avenir Book" pitchFamily="2"/>
                </a:rPr>
                <a:t>Ex. : «</a:t>
              </a:r>
              <a:r>
                <a:rPr lang="fr-FR" sz="1000" dirty="0">
                  <a:solidFill>
                    <a:srgbClr val="114864"/>
                  </a:solidFill>
                  <a:latin typeface="Avenir Book" pitchFamily="2"/>
                </a:rPr>
                <a:t>Présente la note avec un objet précis, et utilise une liste</a:t>
              </a:r>
            </a:p>
            <a:p>
              <a:pPr>
                <a:lnSpc>
                  <a:spcPct val="60000"/>
                </a:lnSpc>
                <a:defRPr sz="1800" b="0" i="0" u="none" strike="noStrike" kern="0" cap="none" spc="0" baseline="0">
                  <a:solidFill>
                    <a:srgbClr val="000000"/>
                  </a:solidFill>
                  <a:uFillTx/>
                </a:defRPr>
              </a:pPr>
              <a:r>
                <a:rPr lang="fr-FR" sz="1000" dirty="0">
                  <a:solidFill>
                    <a:srgbClr val="114864"/>
                  </a:solidFill>
                  <a:latin typeface="Avenir Book" pitchFamily="2"/>
                </a:rPr>
                <a:t> à puces pour énumérer les 3 étapes de la nouvelle procédure »</a:t>
              </a:r>
              <a:r>
                <a:rPr lang="fr-FR" dirty="0">
                  <a:solidFill>
                    <a:srgbClr val="000000"/>
                  </a:solidFill>
                </a:rPr>
                <a:t> </a:t>
              </a:r>
              <a:endParaRPr lang="fr-FR" sz="1000" b="0" i="0" u="none" strike="noStrike" kern="1200" cap="none" spc="0" baseline="0" dirty="0">
                <a:solidFill>
                  <a:srgbClr val="114864"/>
                </a:solidFill>
                <a:uFillTx/>
                <a:latin typeface="Avenir Book" pitchFamily="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name="Slide399">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B1BCF0E4-67EE-2555-27F0-DC9713243F23}"/>
              </a:ext>
            </a:extLst>
          </p:cNvPr>
          <p:cNvSpPr>
            <a:spLocks noGrp="1" noRot="1" noMove="1" noResize="1" noEditPoints="1" noAdjustHandles="1" noChangeArrowheads="1" noChangeShapeType="1"/>
          </p:cNvSpPr>
          <p:nvPr/>
        </p:nvSpPr>
        <p:spPr>
          <a:xfrm flipV="1">
            <a:off x="0" y="528541"/>
            <a:ext cx="6103620" cy="45719"/>
          </a:xfrm>
          <a:prstGeom prst="rect">
            <a:avLst/>
          </a:prstGeom>
          <a:solidFill>
            <a:srgbClr val="114864"/>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3" name="Titre 1">
            <a:extLst>
              <a:ext uri="{FF2B5EF4-FFF2-40B4-BE49-F238E27FC236}">
                <a16:creationId xmlns:a16="http://schemas.microsoft.com/office/drawing/2014/main" id="{1BD262AA-838F-2244-F0E2-75EA620D8613}"/>
              </a:ext>
            </a:extLst>
          </p:cNvPr>
          <p:cNvSpPr txBox="1">
            <a:spLocks noGrp="1" noRot="1" noMove="1" noResize="1" noEditPoints="1" noAdjustHandles="1" noChangeArrowheads="1" noChangeShapeType="1"/>
          </p:cNvSpPr>
          <p:nvPr>
            <p:ph type="title"/>
          </p:nvPr>
        </p:nvSpPr>
        <p:spPr>
          <a:xfrm>
            <a:off x="6281105" y="356204"/>
            <a:ext cx="1967587" cy="393228"/>
          </a:xfrm>
          <a:prstGeom prst="rect">
            <a:avLst/>
          </a:prstGeom>
          <a:noFill/>
          <a:ln>
            <a:noFill/>
          </a:ln>
        </p:spPr>
        <p:txBody>
          <a:bodyPr vert="horz" wrap="square" lIns="91440" tIns="45720" rIns="91440" bIns="45720" anchor="t" anchorCtr="0" compatLnSpc="1">
            <a:noAutofit/>
          </a:bodyPr>
          <a:lstStyle/>
          <a:p>
            <a:pPr lvl="0" defTabSz="914372">
              <a:spcBef>
                <a:spcPts val="0"/>
              </a:spcBef>
            </a:pPr>
            <a:r>
              <a:rPr lang="fr-FR" sz="1800" b="1" dirty="0" err="1">
                <a:solidFill>
                  <a:srgbClr val="114864"/>
                </a:solidFill>
                <a:latin typeface="Arial"/>
              </a:rPr>
              <a:t>Promptothèque</a:t>
            </a:r>
            <a:endParaRPr lang="fr-FR" sz="1400" b="1" dirty="0">
              <a:solidFill>
                <a:srgbClr val="FFFFFF"/>
              </a:solidFill>
              <a:latin typeface="Arial"/>
            </a:endParaRPr>
          </a:p>
        </p:txBody>
      </p:sp>
      <p:sp>
        <p:nvSpPr>
          <p:cNvPr id="4" name="Espace réservé du numéro de diapositive 2">
            <a:extLst>
              <a:ext uri="{FF2B5EF4-FFF2-40B4-BE49-F238E27FC236}">
                <a16:creationId xmlns:a16="http://schemas.microsoft.com/office/drawing/2014/main" id="{E1DF02D1-2548-B726-EC0F-2A9BA3080616}"/>
              </a:ext>
            </a:extLst>
          </p:cNvPr>
          <p:cNvSpPr txBox="1">
            <a:spLocks noGrp="1" noRot="1" noMove="1" noResize="1" noEditPoints="1" noAdjustHandles="1" noChangeArrowheads="1" noChangeShapeType="1"/>
          </p:cNvSpPr>
          <p:nvPr/>
        </p:nvSpPr>
        <p:spPr>
          <a:xfrm>
            <a:off x="8248692" y="4841720"/>
            <a:ext cx="617713" cy="215908"/>
          </a:xfrm>
          <a:prstGeom prst="rect">
            <a:avLst/>
          </a:prstGeom>
          <a:noFill/>
          <a:ln cap="flat">
            <a:noFill/>
          </a:ln>
        </p:spPr>
        <p:txBody>
          <a:bodyPr vert="horz" wrap="square" lIns="91440" tIns="45720" rIns="0" bIns="45720"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6D88F06-90FE-4C7C-B69D-C389242E6531}" type="slidenum">
              <a:rPr lang="fr-FR" sz="900" b="0" i="0" u="none" strike="noStrike" kern="1200" cap="none" spc="0" baseline="0">
                <a:solidFill>
                  <a:srgbClr val="FFFFFF"/>
                </a:solidFill>
                <a:uFillTx/>
                <a:latin typeface="Arial"/>
                <a:ea typeface="Calibri" pitchFamily="34"/>
                <a:cs typeface="Calibri" pitchFamily="34"/>
              </a:rPr>
              <a:t>16</a:t>
            </a:fld>
            <a:endParaRPr lang="fr-FR" sz="900" b="0" i="0" u="none" strike="noStrike" kern="1200" cap="none" spc="0" baseline="0">
              <a:solidFill>
                <a:srgbClr val="FFFFFF"/>
              </a:solidFill>
              <a:uFillTx/>
              <a:latin typeface="Arial"/>
              <a:ea typeface="Calibri" pitchFamily="34"/>
              <a:cs typeface="Calibri" pitchFamily="34"/>
            </a:endParaRPr>
          </a:p>
        </p:txBody>
      </p:sp>
      <p:sp>
        <p:nvSpPr>
          <p:cNvPr id="5" name="Espace réservé de la date 3">
            <a:extLst>
              <a:ext uri="{FF2B5EF4-FFF2-40B4-BE49-F238E27FC236}">
                <a16:creationId xmlns:a16="http://schemas.microsoft.com/office/drawing/2014/main" id="{41971B55-EC99-CD2E-C65F-6DED9168A4C1}"/>
              </a:ext>
            </a:extLst>
          </p:cNvPr>
          <p:cNvSpPr txBox="1">
            <a:spLocks noGrp="1" noRot="1" noMove="1" noResize="1" noEditPoints="1" noAdjustHandles="1" noChangeArrowheads="1" noChangeShapeType="1"/>
          </p:cNvSpPr>
          <p:nvPr/>
        </p:nvSpPr>
        <p:spPr>
          <a:xfrm>
            <a:off x="7179466" y="4845835"/>
            <a:ext cx="1069226" cy="231096"/>
          </a:xfrm>
          <a:prstGeom prst="rect">
            <a:avLst/>
          </a:prstGeom>
          <a:noFill/>
          <a:ln cap="flat">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B5E52477-6E81-428A-9C3F-0355E538B60F}" type="datetime1">
              <a:rPr lang="fr-FR" sz="900" b="0" i="0" u="none" strike="noStrike" kern="1200" cap="none" spc="0" baseline="0">
                <a:solidFill>
                  <a:srgbClr val="FFFFFF"/>
                </a:solidFill>
                <a:uFillTx/>
                <a:latin typeface="Arial"/>
                <a:ea typeface="Calibri" pitchFamily="34"/>
                <a:cs typeface="Calibri" pitchFamily="34"/>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07/10/2026</a:t>
            </a:fld>
            <a:endParaRPr lang="fr-FR" sz="900" b="0" i="0" u="none" strike="noStrike" kern="1200" cap="none" spc="0" baseline="0">
              <a:solidFill>
                <a:srgbClr val="FFFFFF"/>
              </a:solidFill>
              <a:uFillTx/>
              <a:latin typeface="Arial"/>
              <a:ea typeface="Calibri" pitchFamily="34"/>
              <a:cs typeface="Calibri" pitchFamily="34"/>
            </a:endParaRPr>
          </a:p>
        </p:txBody>
      </p:sp>
      <p:grpSp>
        <p:nvGrpSpPr>
          <p:cNvPr id="13" name="Groupe 12">
            <a:extLst>
              <a:ext uri="{FF2B5EF4-FFF2-40B4-BE49-F238E27FC236}">
                <a16:creationId xmlns:a16="http://schemas.microsoft.com/office/drawing/2014/main" id="{765193BA-A5E1-2C3C-979E-043FA0040B1F}"/>
              </a:ext>
            </a:extLst>
          </p:cNvPr>
          <p:cNvGrpSpPr/>
          <p:nvPr/>
        </p:nvGrpSpPr>
        <p:grpSpPr>
          <a:xfrm>
            <a:off x="1801125" y="1369865"/>
            <a:ext cx="4148204" cy="1717393"/>
            <a:chOff x="822716" y="806654"/>
            <a:chExt cx="4148204" cy="1717393"/>
          </a:xfrm>
        </p:grpSpPr>
        <p:sp>
          <p:nvSpPr>
            <p:cNvPr id="8" name="ZoneTexte 5">
              <a:extLst>
                <a:ext uri="{FF2B5EF4-FFF2-40B4-BE49-F238E27FC236}">
                  <a16:creationId xmlns:a16="http://schemas.microsoft.com/office/drawing/2014/main" id="{2358D8AA-7BBB-D13F-D27A-F6AE993D1F22}"/>
                </a:ext>
              </a:extLst>
            </p:cNvPr>
            <p:cNvSpPr txBox="1">
              <a:spLocks/>
            </p:cNvSpPr>
            <p:nvPr/>
          </p:nvSpPr>
          <p:spPr>
            <a:xfrm>
              <a:off x="1249900" y="806654"/>
              <a:ext cx="3721020" cy="1717393"/>
            </a:xfrm>
            <a:prstGeom prst="rect">
              <a:avLst/>
            </a:prstGeom>
            <a:noFill/>
            <a:ln cap="flat">
              <a:noFill/>
            </a:ln>
          </p:spPr>
          <p:txBody>
            <a:bodyPr vert="horz" wrap="square" lIns="91440" tIns="45720" rIns="91440" bIns="45720" anchor="t" anchorCtr="0" compatLnSpc="1">
              <a:spAutoFit/>
            </a:bodyPr>
            <a:lstStyle/>
            <a:p>
              <a:pPr lvl="0">
                <a:lnSpc>
                  <a:spcPct val="130000"/>
                </a:lnSpc>
                <a:defRPr sz="1800" b="0" i="0" u="none" strike="noStrike" kern="0" cap="none" spc="0" baseline="0">
                  <a:solidFill>
                    <a:srgbClr val="000000"/>
                  </a:solidFill>
                  <a:uFillTx/>
                </a:defRPr>
              </a:pPr>
              <a:r>
                <a:rPr lang="fr-FR" sz="1200" b="0" i="0" strike="noStrike" kern="0" cap="none" spc="0" baseline="0" dirty="0">
                  <a:solidFill>
                    <a:schemeClr val="accent1">
                      <a:lumMod val="50000"/>
                    </a:schemeClr>
                  </a:solidFill>
                  <a:uFillTx/>
                  <a:latin typeface="Aptos"/>
                </a:rPr>
                <a:t>La promptothèque, qu'est-ce que c’est ?</a:t>
              </a:r>
              <a:r>
                <a:rPr lang="fr-FR" sz="1200" kern="0" dirty="0">
                  <a:solidFill>
                    <a:schemeClr val="accent1">
                      <a:lumMod val="50000"/>
                    </a:schemeClr>
                  </a:solidFill>
                </a:rPr>
                <a:t> </a:t>
              </a:r>
            </a:p>
            <a:p>
              <a:pPr lvl="0">
                <a:lnSpc>
                  <a:spcPct val="130000"/>
                </a:lnSpc>
                <a:defRPr sz="1800" b="0" i="0" u="none" strike="noStrike" kern="0" cap="none" spc="0" baseline="0">
                  <a:solidFill>
                    <a:srgbClr val="000000"/>
                  </a:solidFill>
                  <a:uFillTx/>
                </a:defRPr>
              </a:pPr>
              <a:r>
                <a:rPr lang="fr-FR" sz="1000" kern="0" dirty="0">
                  <a:solidFill>
                    <a:srgbClr val="FF7D00"/>
                  </a:solidFill>
                  <a:hlinkClick r:id="rId3">
                    <a:extLst>
                      <a:ext uri="{A12FA001-AC4F-418D-AE19-62706E023703}">
                        <ahyp:hlinkClr xmlns:ahyp="http://schemas.microsoft.com/office/drawing/2018/hyperlinkcolor" val="tx"/>
                      </a:ext>
                    </a:extLst>
                  </a:hlinkClick>
                </a:rPr>
                <a:t>https://promptotheque-dsfr-bebd50.gitlab-pages.din.developpement-durable.gouv.fr</a:t>
              </a:r>
              <a:endParaRPr lang="fr-FR" sz="1000" kern="0" dirty="0">
                <a:solidFill>
                  <a:srgbClr val="FF7D00"/>
                </a:solidFill>
              </a:endParaRPr>
            </a:p>
            <a:p>
              <a:pPr>
                <a:lnSpc>
                  <a:spcPct val="130000"/>
                </a:lnSpc>
                <a:defRPr sz="1800" b="0" i="0" u="none" strike="noStrike" kern="0" cap="none" spc="0" baseline="0">
                  <a:solidFill>
                    <a:srgbClr val="000000"/>
                  </a:solidFill>
                  <a:uFillTx/>
                </a:defRPr>
              </a:pPr>
              <a:r>
                <a:rPr lang="fr-FR" sz="1000" kern="0" dirty="0">
                  <a:solidFill>
                    <a:schemeClr val="accent1">
                      <a:lumMod val="50000"/>
                    </a:schemeClr>
                  </a:solidFill>
                  <a:latin typeface="Avenir Book"/>
                </a:rPr>
                <a:t>Une « bibliothèque » de prompts organisée, pour des échanges efficaces avec l’IA. En utilisant des prompts précis, vous maximisez la qualité des réponses. Explorez des exemples pour créer les vôtres!</a:t>
              </a:r>
            </a:p>
            <a:p>
              <a:pPr lvl="0">
                <a:defRPr sz="1800" b="0" i="0" u="none" strike="noStrike" kern="0" cap="none" spc="0" baseline="0">
                  <a:solidFill>
                    <a:srgbClr val="000000"/>
                  </a:solidFill>
                  <a:uFillTx/>
                </a:defRPr>
              </a:pPr>
              <a:endParaRPr lang="fr-FR" sz="1200" b="0" i="0" u="none" strike="noStrike" kern="0" cap="none" spc="0" baseline="0" dirty="0">
                <a:solidFill>
                  <a:schemeClr val="accent1">
                    <a:lumMod val="50000"/>
                  </a:schemeClr>
                </a:solidFill>
                <a:uFillTx/>
                <a:latin typeface="Aptos"/>
              </a:endParaRPr>
            </a:p>
          </p:txBody>
        </p:sp>
        <p:sp>
          <p:nvSpPr>
            <p:cNvPr id="16" name="Flèche vers le haut 30">
              <a:extLst>
                <a:ext uri="{FF2B5EF4-FFF2-40B4-BE49-F238E27FC236}">
                  <a16:creationId xmlns:a16="http://schemas.microsoft.com/office/drawing/2014/main" id="{BED308E0-DB79-D598-6D54-4B9D61CE98FE}"/>
                </a:ext>
              </a:extLst>
            </p:cNvPr>
            <p:cNvSpPr>
              <a:spLocks/>
            </p:cNvSpPr>
            <p:nvPr/>
          </p:nvSpPr>
          <p:spPr>
            <a:xfrm rot="5400000">
              <a:off x="839120" y="824427"/>
              <a:ext cx="310201" cy="343009"/>
            </a:xfrm>
            <a:custGeom>
              <a:avLst>
                <a:gd name="f0" fmla="val 9767"/>
                <a:gd name="f1" fmla="val 5400"/>
              </a:avLst>
              <a:gdLst>
                <a:gd name="f2" fmla="val 10800000"/>
                <a:gd name="f3" fmla="val 5400000"/>
                <a:gd name="f4" fmla="val 180"/>
                <a:gd name="f5" fmla="val w"/>
                <a:gd name="f6" fmla="val h"/>
                <a:gd name="f7" fmla="val 0"/>
                <a:gd name="f8" fmla="val 21600"/>
                <a:gd name="f9" fmla="val 10800"/>
                <a:gd name="f10" fmla="+- 0 0 -270"/>
                <a:gd name="f11" fmla="+- 0 0 -90"/>
                <a:gd name="f12" fmla="*/ f5 1 21600"/>
                <a:gd name="f13" fmla="*/ f6 1 21600"/>
                <a:gd name="f14" fmla="val f7"/>
                <a:gd name="f15" fmla="val f8"/>
                <a:gd name="f16" fmla="pin 0 f1 10800"/>
                <a:gd name="f17" fmla="pin 0 f0 21600"/>
                <a:gd name="f18" fmla="*/ f10 f2 1"/>
                <a:gd name="f19" fmla="*/ f11 f2 1"/>
                <a:gd name="f20" fmla="+- f15 0 f14"/>
                <a:gd name="f21" fmla="val f16"/>
                <a:gd name="f22" fmla="val f17"/>
                <a:gd name="f23" fmla="*/ f16 f12 1"/>
                <a:gd name="f24" fmla="*/ f17 f13 1"/>
                <a:gd name="f25" fmla="*/ f18 1 f4"/>
                <a:gd name="f26" fmla="*/ f19 1 f4"/>
                <a:gd name="f27" fmla="*/ f20 1 21600"/>
                <a:gd name="f28" fmla="+- 21600 0 f21"/>
                <a:gd name="f29" fmla="*/ f22 f21 1"/>
                <a:gd name="f30" fmla="*/ f21 f12 1"/>
                <a:gd name="f31" fmla="*/ f22 f13 1"/>
                <a:gd name="f32" fmla="+- f25 0 f3"/>
                <a:gd name="f33" fmla="+- f26 0 f3"/>
                <a:gd name="f34" fmla="*/ 21600 f27 1"/>
                <a:gd name="f35" fmla="*/ 0 f27 1"/>
                <a:gd name="f36" fmla="*/ f29 1 10800"/>
                <a:gd name="f37" fmla="*/ f28 f12 1"/>
                <a:gd name="f38" fmla="+- f22 0 f36"/>
                <a:gd name="f39" fmla="*/ f35 1 f27"/>
                <a:gd name="f40" fmla="*/ f34 1 f27"/>
                <a:gd name="f41" fmla="*/ f40 f13 1"/>
                <a:gd name="f42" fmla="*/ f38 f13 1"/>
                <a:gd name="f43" fmla="*/ f39 f12 1"/>
                <a:gd name="f44" fmla="*/ f40 f12 1"/>
              </a:gdLst>
              <a:ahLst>
                <a:ahXY gdRefX="f1" minX="f7" maxX="f9" gdRefY="f0" minY="f7" maxY="f8">
                  <a:pos x="f23" y="f24"/>
                </a:ahXY>
              </a:ahLst>
              <a:cxnLst>
                <a:cxn ang="3cd4">
                  <a:pos x="hc" y="t"/>
                </a:cxn>
                <a:cxn ang="0">
                  <a:pos x="r" y="vc"/>
                </a:cxn>
                <a:cxn ang="cd4">
                  <a:pos x="hc" y="b"/>
                </a:cxn>
                <a:cxn ang="cd2">
                  <a:pos x="l" y="vc"/>
                </a:cxn>
                <a:cxn ang="f32">
                  <a:pos x="f43" y="f31"/>
                </a:cxn>
                <a:cxn ang="f33">
                  <a:pos x="f44" y="f31"/>
                </a:cxn>
              </a:cxnLst>
              <a:rect l="f30" t="f42" r="f37" b="f41"/>
              <a:pathLst>
                <a:path w="21600" h="21600">
                  <a:moveTo>
                    <a:pt x="f21" y="f8"/>
                  </a:moveTo>
                  <a:lnTo>
                    <a:pt x="f21" y="f22"/>
                  </a:lnTo>
                  <a:lnTo>
                    <a:pt x="f7" y="f22"/>
                  </a:lnTo>
                  <a:lnTo>
                    <a:pt x="f9" y="f7"/>
                  </a:lnTo>
                  <a:lnTo>
                    <a:pt x="f8" y="f22"/>
                  </a:lnTo>
                  <a:lnTo>
                    <a:pt x="f28" y="f22"/>
                  </a:lnTo>
                  <a:lnTo>
                    <a:pt x="f28" y="f8"/>
                  </a:lnTo>
                  <a:close/>
                </a:path>
              </a:pathLst>
            </a:custGeom>
            <a:solidFill>
              <a:srgbClr val="114864"/>
            </a:solidFill>
            <a:ln w="19046" cap="flat">
              <a:solidFill>
                <a:srgbClr val="5EF0F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grpSp>
      <p:grpSp>
        <p:nvGrpSpPr>
          <p:cNvPr id="6" name="Groupe 5">
            <a:extLst>
              <a:ext uri="{FF2B5EF4-FFF2-40B4-BE49-F238E27FC236}">
                <a16:creationId xmlns:a16="http://schemas.microsoft.com/office/drawing/2014/main" id="{6B342726-7F6C-A7EE-7D29-E2755648A99E}"/>
              </a:ext>
            </a:extLst>
          </p:cNvPr>
          <p:cNvGrpSpPr/>
          <p:nvPr/>
        </p:nvGrpSpPr>
        <p:grpSpPr>
          <a:xfrm>
            <a:off x="1801125" y="2936724"/>
            <a:ext cx="7342875" cy="430887"/>
            <a:chOff x="822716" y="2373513"/>
            <a:chExt cx="7342875" cy="430887"/>
          </a:xfrm>
        </p:grpSpPr>
        <p:sp>
          <p:nvSpPr>
            <p:cNvPr id="17" name="Flèche vers le haut 30">
              <a:extLst>
                <a:ext uri="{FF2B5EF4-FFF2-40B4-BE49-F238E27FC236}">
                  <a16:creationId xmlns:a16="http://schemas.microsoft.com/office/drawing/2014/main" id="{1D636F70-F49F-C5C6-C969-3FC15F8A0672}"/>
                </a:ext>
              </a:extLst>
            </p:cNvPr>
            <p:cNvSpPr>
              <a:spLocks/>
            </p:cNvSpPr>
            <p:nvPr/>
          </p:nvSpPr>
          <p:spPr>
            <a:xfrm rot="5400000">
              <a:off x="839120" y="2357109"/>
              <a:ext cx="310201" cy="343009"/>
            </a:xfrm>
            <a:custGeom>
              <a:avLst>
                <a:gd name="f0" fmla="val 9767"/>
                <a:gd name="f1" fmla="val 5400"/>
              </a:avLst>
              <a:gdLst>
                <a:gd name="f2" fmla="val 10800000"/>
                <a:gd name="f3" fmla="val 5400000"/>
                <a:gd name="f4" fmla="val 180"/>
                <a:gd name="f5" fmla="val w"/>
                <a:gd name="f6" fmla="val h"/>
                <a:gd name="f7" fmla="val 0"/>
                <a:gd name="f8" fmla="val 21600"/>
                <a:gd name="f9" fmla="val 10800"/>
                <a:gd name="f10" fmla="+- 0 0 -270"/>
                <a:gd name="f11" fmla="+- 0 0 -90"/>
                <a:gd name="f12" fmla="*/ f5 1 21600"/>
                <a:gd name="f13" fmla="*/ f6 1 21600"/>
                <a:gd name="f14" fmla="val f7"/>
                <a:gd name="f15" fmla="val f8"/>
                <a:gd name="f16" fmla="pin 0 f1 10800"/>
                <a:gd name="f17" fmla="pin 0 f0 21600"/>
                <a:gd name="f18" fmla="*/ f10 f2 1"/>
                <a:gd name="f19" fmla="*/ f11 f2 1"/>
                <a:gd name="f20" fmla="+- f15 0 f14"/>
                <a:gd name="f21" fmla="val f16"/>
                <a:gd name="f22" fmla="val f17"/>
                <a:gd name="f23" fmla="*/ f16 f12 1"/>
                <a:gd name="f24" fmla="*/ f17 f13 1"/>
                <a:gd name="f25" fmla="*/ f18 1 f4"/>
                <a:gd name="f26" fmla="*/ f19 1 f4"/>
                <a:gd name="f27" fmla="*/ f20 1 21600"/>
                <a:gd name="f28" fmla="+- 21600 0 f21"/>
                <a:gd name="f29" fmla="*/ f22 f21 1"/>
                <a:gd name="f30" fmla="*/ f21 f12 1"/>
                <a:gd name="f31" fmla="*/ f22 f13 1"/>
                <a:gd name="f32" fmla="+- f25 0 f3"/>
                <a:gd name="f33" fmla="+- f26 0 f3"/>
                <a:gd name="f34" fmla="*/ 21600 f27 1"/>
                <a:gd name="f35" fmla="*/ 0 f27 1"/>
                <a:gd name="f36" fmla="*/ f29 1 10800"/>
                <a:gd name="f37" fmla="*/ f28 f12 1"/>
                <a:gd name="f38" fmla="+- f22 0 f36"/>
                <a:gd name="f39" fmla="*/ f35 1 f27"/>
                <a:gd name="f40" fmla="*/ f34 1 f27"/>
                <a:gd name="f41" fmla="*/ f40 f13 1"/>
                <a:gd name="f42" fmla="*/ f38 f13 1"/>
                <a:gd name="f43" fmla="*/ f39 f12 1"/>
                <a:gd name="f44" fmla="*/ f40 f12 1"/>
              </a:gdLst>
              <a:ahLst>
                <a:ahXY gdRefX="f1" minX="f7" maxX="f9" gdRefY="f0" minY="f7" maxY="f8">
                  <a:pos x="f23" y="f24"/>
                </a:ahXY>
              </a:ahLst>
              <a:cxnLst>
                <a:cxn ang="3cd4">
                  <a:pos x="hc" y="t"/>
                </a:cxn>
                <a:cxn ang="0">
                  <a:pos x="r" y="vc"/>
                </a:cxn>
                <a:cxn ang="cd4">
                  <a:pos x="hc" y="b"/>
                </a:cxn>
                <a:cxn ang="cd2">
                  <a:pos x="l" y="vc"/>
                </a:cxn>
                <a:cxn ang="f32">
                  <a:pos x="f43" y="f31"/>
                </a:cxn>
                <a:cxn ang="f33">
                  <a:pos x="f44" y="f31"/>
                </a:cxn>
              </a:cxnLst>
              <a:rect l="f30" t="f42" r="f37" b="f41"/>
              <a:pathLst>
                <a:path w="21600" h="21600">
                  <a:moveTo>
                    <a:pt x="f21" y="f8"/>
                  </a:moveTo>
                  <a:lnTo>
                    <a:pt x="f21" y="f22"/>
                  </a:lnTo>
                  <a:lnTo>
                    <a:pt x="f7" y="f22"/>
                  </a:lnTo>
                  <a:lnTo>
                    <a:pt x="f9" y="f7"/>
                  </a:lnTo>
                  <a:lnTo>
                    <a:pt x="f8" y="f22"/>
                  </a:lnTo>
                  <a:lnTo>
                    <a:pt x="f28" y="f22"/>
                  </a:lnTo>
                  <a:lnTo>
                    <a:pt x="f28" y="f8"/>
                  </a:lnTo>
                  <a:close/>
                </a:path>
              </a:pathLst>
            </a:custGeom>
            <a:solidFill>
              <a:srgbClr val="114864"/>
            </a:solidFill>
            <a:ln w="19046" cap="flat">
              <a:solidFill>
                <a:srgbClr val="5EF0F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26" name="ZoneTexte 5">
              <a:extLst>
                <a:ext uri="{FF2B5EF4-FFF2-40B4-BE49-F238E27FC236}">
                  <a16:creationId xmlns:a16="http://schemas.microsoft.com/office/drawing/2014/main" id="{BA1897C8-8C33-9BB6-5BB3-C643E8743258}"/>
                </a:ext>
              </a:extLst>
            </p:cNvPr>
            <p:cNvSpPr txBox="1">
              <a:spLocks/>
            </p:cNvSpPr>
            <p:nvPr/>
          </p:nvSpPr>
          <p:spPr>
            <a:xfrm>
              <a:off x="1249900" y="2373513"/>
              <a:ext cx="6915691" cy="430887"/>
            </a:xfrm>
            <a:prstGeom prst="rect">
              <a:avLst/>
            </a:prstGeom>
            <a:noFill/>
            <a:ln cap="flat">
              <a:noFill/>
            </a:ln>
          </p:spPr>
          <p:txBody>
            <a:bodyPr vert="horz" wrap="square" lIns="91440" tIns="45720" rIns="91440" bIns="45720" anchor="t" anchorCtr="0" compatLnSpc="1">
              <a:spAutoFit/>
            </a:bodyPr>
            <a:lstStyle/>
            <a:p>
              <a:pPr lvl="0">
                <a:defRPr sz="1800" b="0" i="0" u="none" strike="noStrike" kern="0" cap="none" spc="0" baseline="0">
                  <a:solidFill>
                    <a:srgbClr val="000000"/>
                  </a:solidFill>
                  <a:uFillTx/>
                </a:defRPr>
              </a:pPr>
              <a:r>
                <a:rPr lang="fr-FR" sz="1200" kern="0" dirty="0">
                  <a:solidFill>
                    <a:schemeClr val="accent1">
                      <a:lumMod val="50000"/>
                    </a:schemeClr>
                  </a:solidFill>
                </a:rPr>
                <a:t>Les Prompts</a:t>
              </a:r>
              <a:r>
                <a:rPr lang="fr-FR" sz="1200" b="0" i="0" u="none" strike="noStrike" kern="0" cap="none" spc="0" baseline="0" dirty="0">
                  <a:solidFill>
                    <a:schemeClr val="accent1">
                      <a:lumMod val="50000"/>
                    </a:schemeClr>
                  </a:solidFill>
                  <a:uFillTx/>
                  <a:latin typeface="Aptos"/>
                </a:rPr>
                <a:t>: Par catégorie, par niveau de complexité</a:t>
              </a:r>
              <a:endParaRPr lang="fr-FR" sz="1200" kern="0" dirty="0">
                <a:solidFill>
                  <a:schemeClr val="accent1">
                    <a:lumMod val="50000"/>
                  </a:schemeClr>
                </a:solidFill>
              </a:endParaRPr>
            </a:p>
            <a:p>
              <a:pPr lvl="0">
                <a:defRPr sz="1800" b="0" i="0" u="none" strike="noStrike" kern="0" cap="none" spc="0" baseline="0">
                  <a:solidFill>
                    <a:srgbClr val="000000"/>
                  </a:solidFill>
                  <a:uFillTx/>
                </a:defRPr>
              </a:pPr>
              <a:r>
                <a:rPr lang="fr-FR" sz="1000" kern="0" dirty="0">
                  <a:solidFill>
                    <a:srgbClr val="FF7D00"/>
                  </a:solidFill>
                  <a:hlinkClick r:id="rId4">
                    <a:extLst>
                      <a:ext uri="{A12FA001-AC4F-418D-AE19-62706E023703}">
                        <ahyp:hlinkClr xmlns:ahyp="http://schemas.microsoft.com/office/drawing/2018/hyperlinkcolor" val="tx"/>
                      </a:ext>
                    </a:extLst>
                  </a:hlinkClick>
                </a:rPr>
                <a:t>https://promptotheque-dsfr-bebd50.gitlab-pages.din.developpement-durable.gouv.fr/prompts/</a:t>
              </a:r>
              <a:endParaRPr lang="fr-FR" sz="1000" kern="0" dirty="0">
                <a:solidFill>
                  <a:srgbClr val="FF7D00"/>
                </a:solidFill>
              </a:endParaRPr>
            </a:p>
          </p:txBody>
        </p:sp>
      </p:grpSp>
      <p:grpSp>
        <p:nvGrpSpPr>
          <p:cNvPr id="7" name="Groupe 6">
            <a:extLst>
              <a:ext uri="{FF2B5EF4-FFF2-40B4-BE49-F238E27FC236}">
                <a16:creationId xmlns:a16="http://schemas.microsoft.com/office/drawing/2014/main" id="{B0199CBD-A75B-33AB-6947-A2A196B17C43}"/>
              </a:ext>
            </a:extLst>
          </p:cNvPr>
          <p:cNvGrpSpPr/>
          <p:nvPr/>
        </p:nvGrpSpPr>
        <p:grpSpPr>
          <a:xfrm>
            <a:off x="1801125" y="3366492"/>
            <a:ext cx="6268446" cy="440031"/>
            <a:chOff x="822716" y="2803281"/>
            <a:chExt cx="6268446" cy="440031"/>
          </a:xfrm>
        </p:grpSpPr>
        <p:sp>
          <p:nvSpPr>
            <p:cNvPr id="9" name="ZoneTexte 5">
              <a:extLst>
                <a:ext uri="{FF2B5EF4-FFF2-40B4-BE49-F238E27FC236}">
                  <a16:creationId xmlns:a16="http://schemas.microsoft.com/office/drawing/2014/main" id="{977E09F3-D029-D655-247A-C9B958F9BC06}"/>
                </a:ext>
              </a:extLst>
            </p:cNvPr>
            <p:cNvSpPr txBox="1">
              <a:spLocks/>
            </p:cNvSpPr>
            <p:nvPr/>
          </p:nvSpPr>
          <p:spPr>
            <a:xfrm>
              <a:off x="1249901" y="2812425"/>
              <a:ext cx="5841261" cy="430887"/>
            </a:xfrm>
            <a:prstGeom prst="rect">
              <a:avLst/>
            </a:prstGeom>
            <a:noFill/>
            <a:ln cap="flat">
              <a:noFill/>
            </a:ln>
          </p:spPr>
          <p:txBody>
            <a:bodyPr vert="horz" wrap="square" lIns="91440" tIns="45720" rIns="91440" bIns="45720" anchor="t" anchorCtr="0" compatLnSpc="1">
              <a:spAutoFit/>
            </a:bodyPr>
            <a:lstStyle/>
            <a:p>
              <a:pPr lvl="0">
                <a:defRPr sz="1800" b="0" i="0" u="none" strike="noStrike" kern="0" cap="none" spc="0" baseline="0">
                  <a:solidFill>
                    <a:srgbClr val="000000"/>
                  </a:solidFill>
                  <a:uFillTx/>
                </a:defRPr>
              </a:pPr>
              <a:r>
                <a:rPr lang="fr-FR" sz="1200" kern="0" dirty="0">
                  <a:solidFill>
                    <a:schemeClr val="accent1">
                      <a:lumMod val="50000"/>
                    </a:schemeClr>
                  </a:solidFill>
                </a:rPr>
                <a:t>Comment </a:t>
              </a:r>
              <a:r>
                <a:rPr lang="fr-FR" sz="1200" b="0" i="0" u="none" strike="noStrike" kern="0" cap="none" spc="0" baseline="0" dirty="0">
                  <a:solidFill>
                    <a:schemeClr val="accent1">
                      <a:lumMod val="50000"/>
                    </a:schemeClr>
                  </a:solidFill>
                  <a:uFillTx/>
                  <a:latin typeface="Aptos"/>
                </a:rPr>
                <a:t>bien « </a:t>
              </a:r>
              <a:r>
                <a:rPr lang="fr-FR" sz="1200" b="0" i="0" u="none" strike="noStrike" kern="0" cap="none" spc="0" baseline="0" dirty="0" err="1">
                  <a:solidFill>
                    <a:schemeClr val="accent1">
                      <a:lumMod val="50000"/>
                    </a:schemeClr>
                  </a:solidFill>
                  <a:uFillTx/>
                  <a:latin typeface="Aptos"/>
                </a:rPr>
                <a:t>prompter</a:t>
              </a:r>
              <a:r>
                <a:rPr lang="fr-FR" sz="1200" kern="0" dirty="0">
                  <a:solidFill>
                    <a:schemeClr val="accent1">
                      <a:lumMod val="50000"/>
                    </a:schemeClr>
                  </a:solidFill>
                  <a:latin typeface="Aptos"/>
                </a:rPr>
                <a:t> » </a:t>
              </a:r>
              <a:r>
                <a:rPr lang="fr-FR" sz="1200" b="0" i="0" u="none" strike="noStrike" kern="0" cap="none" spc="0" baseline="0" dirty="0">
                  <a:solidFill>
                    <a:schemeClr val="accent1">
                      <a:lumMod val="50000"/>
                    </a:schemeClr>
                  </a:solidFill>
                  <a:uFillTx/>
                  <a:latin typeface="Aptos"/>
                </a:rPr>
                <a:t>: Bibliothèque </a:t>
              </a:r>
              <a:r>
                <a:rPr lang="fr-FR" sz="1200" kern="0" dirty="0">
                  <a:solidFill>
                    <a:schemeClr val="accent1">
                      <a:lumMod val="50000"/>
                    </a:schemeClr>
                  </a:solidFill>
                </a:rPr>
                <a:t>de prompts </a:t>
              </a:r>
              <a:r>
                <a:rPr lang="fr-FR" sz="1000" kern="0" dirty="0">
                  <a:solidFill>
                    <a:srgbClr val="FF7D00"/>
                  </a:solidFill>
                  <a:hlinkClick r:id="rId5">
                    <a:extLst>
                      <a:ext uri="{A12FA001-AC4F-418D-AE19-62706E023703}">
                        <ahyp:hlinkClr xmlns:ahyp="http://schemas.microsoft.com/office/drawing/2018/hyperlinkcolor" val="tx"/>
                      </a:ext>
                    </a:extLst>
                  </a:hlinkClick>
                </a:rPr>
                <a:t>https://docs.numerique.gouv.fr/docs/f82c7548-f428-462a-ac8d-3bf7123f5971/</a:t>
              </a:r>
              <a:endParaRPr lang="fr-FR" sz="1000" b="0" i="0" u="none" strike="noStrike" kern="1200" cap="none" spc="0" baseline="0" dirty="0">
                <a:solidFill>
                  <a:srgbClr val="FF7D00"/>
                </a:solidFill>
                <a:uFillTx/>
                <a:latin typeface="Avenir Book"/>
              </a:endParaRPr>
            </a:p>
          </p:txBody>
        </p:sp>
        <p:sp>
          <p:nvSpPr>
            <p:cNvPr id="27" name="Flèche vers le haut 30">
              <a:extLst>
                <a:ext uri="{FF2B5EF4-FFF2-40B4-BE49-F238E27FC236}">
                  <a16:creationId xmlns:a16="http://schemas.microsoft.com/office/drawing/2014/main" id="{235CDCAB-EA30-A0C0-9C57-BDF1EB09F897}"/>
                </a:ext>
              </a:extLst>
            </p:cNvPr>
            <p:cNvSpPr>
              <a:spLocks/>
            </p:cNvSpPr>
            <p:nvPr/>
          </p:nvSpPr>
          <p:spPr>
            <a:xfrm rot="5400000">
              <a:off x="839120" y="2786877"/>
              <a:ext cx="310201" cy="343009"/>
            </a:xfrm>
            <a:custGeom>
              <a:avLst>
                <a:gd name="f0" fmla="val 9767"/>
                <a:gd name="f1" fmla="val 5400"/>
              </a:avLst>
              <a:gdLst>
                <a:gd name="f2" fmla="val 10800000"/>
                <a:gd name="f3" fmla="val 5400000"/>
                <a:gd name="f4" fmla="val 180"/>
                <a:gd name="f5" fmla="val w"/>
                <a:gd name="f6" fmla="val h"/>
                <a:gd name="f7" fmla="val 0"/>
                <a:gd name="f8" fmla="val 21600"/>
                <a:gd name="f9" fmla="val 10800"/>
                <a:gd name="f10" fmla="+- 0 0 -270"/>
                <a:gd name="f11" fmla="+- 0 0 -90"/>
                <a:gd name="f12" fmla="*/ f5 1 21600"/>
                <a:gd name="f13" fmla="*/ f6 1 21600"/>
                <a:gd name="f14" fmla="val f7"/>
                <a:gd name="f15" fmla="val f8"/>
                <a:gd name="f16" fmla="pin 0 f1 10800"/>
                <a:gd name="f17" fmla="pin 0 f0 21600"/>
                <a:gd name="f18" fmla="*/ f10 f2 1"/>
                <a:gd name="f19" fmla="*/ f11 f2 1"/>
                <a:gd name="f20" fmla="+- f15 0 f14"/>
                <a:gd name="f21" fmla="val f16"/>
                <a:gd name="f22" fmla="val f17"/>
                <a:gd name="f23" fmla="*/ f16 f12 1"/>
                <a:gd name="f24" fmla="*/ f17 f13 1"/>
                <a:gd name="f25" fmla="*/ f18 1 f4"/>
                <a:gd name="f26" fmla="*/ f19 1 f4"/>
                <a:gd name="f27" fmla="*/ f20 1 21600"/>
                <a:gd name="f28" fmla="+- 21600 0 f21"/>
                <a:gd name="f29" fmla="*/ f22 f21 1"/>
                <a:gd name="f30" fmla="*/ f21 f12 1"/>
                <a:gd name="f31" fmla="*/ f22 f13 1"/>
                <a:gd name="f32" fmla="+- f25 0 f3"/>
                <a:gd name="f33" fmla="+- f26 0 f3"/>
                <a:gd name="f34" fmla="*/ 21600 f27 1"/>
                <a:gd name="f35" fmla="*/ 0 f27 1"/>
                <a:gd name="f36" fmla="*/ f29 1 10800"/>
                <a:gd name="f37" fmla="*/ f28 f12 1"/>
                <a:gd name="f38" fmla="+- f22 0 f36"/>
                <a:gd name="f39" fmla="*/ f35 1 f27"/>
                <a:gd name="f40" fmla="*/ f34 1 f27"/>
                <a:gd name="f41" fmla="*/ f40 f13 1"/>
                <a:gd name="f42" fmla="*/ f38 f13 1"/>
                <a:gd name="f43" fmla="*/ f39 f12 1"/>
                <a:gd name="f44" fmla="*/ f40 f12 1"/>
              </a:gdLst>
              <a:ahLst>
                <a:ahXY gdRefX="f1" minX="f7" maxX="f9" gdRefY="f0" minY="f7" maxY="f8">
                  <a:pos x="f23" y="f24"/>
                </a:ahXY>
              </a:ahLst>
              <a:cxnLst>
                <a:cxn ang="3cd4">
                  <a:pos x="hc" y="t"/>
                </a:cxn>
                <a:cxn ang="0">
                  <a:pos x="r" y="vc"/>
                </a:cxn>
                <a:cxn ang="cd4">
                  <a:pos x="hc" y="b"/>
                </a:cxn>
                <a:cxn ang="cd2">
                  <a:pos x="l" y="vc"/>
                </a:cxn>
                <a:cxn ang="f32">
                  <a:pos x="f43" y="f31"/>
                </a:cxn>
                <a:cxn ang="f33">
                  <a:pos x="f44" y="f31"/>
                </a:cxn>
              </a:cxnLst>
              <a:rect l="f30" t="f42" r="f37" b="f41"/>
              <a:pathLst>
                <a:path w="21600" h="21600">
                  <a:moveTo>
                    <a:pt x="f21" y="f8"/>
                  </a:moveTo>
                  <a:lnTo>
                    <a:pt x="f21" y="f22"/>
                  </a:lnTo>
                  <a:lnTo>
                    <a:pt x="f7" y="f22"/>
                  </a:lnTo>
                  <a:lnTo>
                    <a:pt x="f9" y="f7"/>
                  </a:lnTo>
                  <a:lnTo>
                    <a:pt x="f8" y="f22"/>
                  </a:lnTo>
                  <a:lnTo>
                    <a:pt x="f28" y="f22"/>
                  </a:lnTo>
                  <a:lnTo>
                    <a:pt x="f28" y="f8"/>
                  </a:lnTo>
                  <a:close/>
                </a:path>
              </a:pathLst>
            </a:custGeom>
            <a:solidFill>
              <a:srgbClr val="114864"/>
            </a:solidFill>
            <a:ln w="19046" cap="flat">
              <a:solidFill>
                <a:srgbClr val="5EF0F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grpSp>
      <p:sp>
        <p:nvSpPr>
          <p:cNvPr id="10" name="Espace réservé du pied de page 4">
            <a:extLst>
              <a:ext uri="{FF2B5EF4-FFF2-40B4-BE49-F238E27FC236}">
                <a16:creationId xmlns:a16="http://schemas.microsoft.com/office/drawing/2014/main" id="{7A78FF23-40AB-BBE1-4D30-B905D7CEF1C4}"/>
              </a:ext>
            </a:extLst>
          </p:cNvPr>
          <p:cNvSpPr txBox="1"/>
          <p:nvPr/>
        </p:nvSpPr>
        <p:spPr>
          <a:xfrm>
            <a:off x="169099" y="4842927"/>
            <a:ext cx="3568327" cy="252429"/>
          </a:xfrm>
          <a:prstGeom prst="rect">
            <a:avLst/>
          </a:prstGeom>
          <a:noFill/>
          <a:ln cap="flat">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000" b="0" i="0" u="none" strike="noStrike" kern="1200" cap="none" spc="0" baseline="0" dirty="0">
                <a:solidFill>
                  <a:srgbClr val="FFFFFF"/>
                </a:solidFill>
                <a:uFillTx/>
                <a:latin typeface="Arial"/>
                <a:ea typeface="Calibri" pitchFamily="34"/>
                <a:cs typeface="Calibri" pitchFamily="34"/>
              </a:rPr>
              <a:t>INSERM CHAT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687C23-2205-BC52-00AF-2034997E22B8}"/>
            </a:ext>
          </a:extLst>
        </p:cNvPr>
        <p:cNvGrpSpPr/>
        <p:nvPr/>
      </p:nvGrpSpPr>
      <p:grpSpPr>
        <a:xfrm>
          <a:off x="0" y="0"/>
          <a:ext cx="0" cy="0"/>
          <a:chOff x="0" y="0"/>
          <a:chExt cx="0" cy="0"/>
        </a:xfrm>
      </p:grpSpPr>
      <p:pic>
        <p:nvPicPr>
          <p:cNvPr id="2" name="Image 6">
            <a:extLst>
              <a:ext uri="{FF2B5EF4-FFF2-40B4-BE49-F238E27FC236}">
                <a16:creationId xmlns:a16="http://schemas.microsoft.com/office/drawing/2014/main" id="{5639E754-578C-FF3C-0309-9C620594B700}"/>
              </a:ext>
            </a:extLst>
          </p:cNvPr>
          <p:cNvPicPr>
            <a:picLocks noChangeAspect="1"/>
          </p:cNvPicPr>
          <p:nvPr/>
        </p:nvPicPr>
        <p:blipFill>
          <a:blip r:embed="rId2"/>
          <a:srcRect l="7407"/>
          <a:stretch>
            <a:fillRect/>
          </a:stretch>
        </p:blipFill>
        <p:spPr>
          <a:xfrm flipH="1">
            <a:off x="0" y="2571749"/>
            <a:ext cx="9144000" cy="2571749"/>
          </a:xfrm>
          <a:prstGeom prst="rect">
            <a:avLst/>
          </a:prstGeom>
          <a:noFill/>
          <a:ln cap="flat">
            <a:noFill/>
          </a:ln>
        </p:spPr>
      </p:pic>
      <p:sp>
        <p:nvSpPr>
          <p:cNvPr id="3" name="Titre 2">
            <a:extLst>
              <a:ext uri="{FF2B5EF4-FFF2-40B4-BE49-F238E27FC236}">
                <a16:creationId xmlns:a16="http://schemas.microsoft.com/office/drawing/2014/main" id="{62E9BA53-6030-429E-BD55-928283D70CC6}"/>
              </a:ext>
            </a:extLst>
          </p:cNvPr>
          <p:cNvSpPr txBox="1">
            <a:spLocks noGrp="1"/>
          </p:cNvSpPr>
          <p:nvPr>
            <p:ph type="title"/>
          </p:nvPr>
        </p:nvSpPr>
        <p:spPr>
          <a:xfrm>
            <a:off x="4572000" y="3167925"/>
            <a:ext cx="4398819" cy="383727"/>
          </a:xfrm>
        </p:spPr>
        <p:txBody>
          <a:bodyPr>
            <a:normAutofit/>
          </a:bodyPr>
          <a:lstStyle/>
          <a:p>
            <a:pPr lvl="0"/>
            <a:r>
              <a:rPr lang="fr-FR" dirty="0"/>
              <a:t>Gouvernance et sécurité</a:t>
            </a:r>
          </a:p>
        </p:txBody>
      </p:sp>
      <p:pic>
        <p:nvPicPr>
          <p:cNvPr id="6" name="Image 5">
            <a:extLst>
              <a:ext uri="{FF2B5EF4-FFF2-40B4-BE49-F238E27FC236}">
                <a16:creationId xmlns:a16="http://schemas.microsoft.com/office/drawing/2014/main" id="{97555BCA-1EC0-0493-60EE-36D423F94C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4529066"/>
            <a:ext cx="3505199" cy="498489"/>
          </a:xfrm>
          <a:prstGeom prst="rect">
            <a:avLst/>
          </a:prstGeom>
        </p:spPr>
      </p:pic>
    </p:spTree>
    <p:extLst>
      <p:ext uri="{BB962C8B-B14F-4D97-AF65-F5344CB8AC3E}">
        <p14:creationId xmlns:p14="http://schemas.microsoft.com/office/powerpoint/2010/main" val="31109682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BD7D76-EC0F-1D92-115D-489C29EA2221}"/>
            </a:ext>
          </a:extLst>
        </p:cNvPr>
        <p:cNvGrpSpPr/>
        <p:nvPr/>
      </p:nvGrpSpPr>
      <p:grpSpPr>
        <a:xfrm>
          <a:off x="0" y="0"/>
          <a:ext cx="0" cy="0"/>
          <a:chOff x="0" y="0"/>
          <a:chExt cx="0" cy="0"/>
        </a:xfrm>
      </p:grpSpPr>
      <p:sp>
        <p:nvSpPr>
          <p:cNvPr id="14" name="Flèche vers le haut 30">
            <a:extLst>
              <a:ext uri="{FF2B5EF4-FFF2-40B4-BE49-F238E27FC236}">
                <a16:creationId xmlns:a16="http://schemas.microsoft.com/office/drawing/2014/main" id="{DA1453D5-2D46-EBD2-3C96-182012095386}"/>
              </a:ext>
            </a:extLst>
          </p:cNvPr>
          <p:cNvSpPr>
            <a:spLocks/>
          </p:cNvSpPr>
          <p:nvPr/>
        </p:nvSpPr>
        <p:spPr>
          <a:xfrm rot="5400000">
            <a:off x="1968938" y="4307483"/>
            <a:ext cx="310201" cy="343009"/>
          </a:xfrm>
          <a:custGeom>
            <a:avLst>
              <a:gd name="f0" fmla="val 9767"/>
              <a:gd name="f1" fmla="val 5400"/>
            </a:avLst>
            <a:gdLst>
              <a:gd name="f2" fmla="val 10800000"/>
              <a:gd name="f3" fmla="val 5400000"/>
              <a:gd name="f4" fmla="val 180"/>
              <a:gd name="f5" fmla="val w"/>
              <a:gd name="f6" fmla="val h"/>
              <a:gd name="f7" fmla="val 0"/>
              <a:gd name="f8" fmla="val 21600"/>
              <a:gd name="f9" fmla="val 10800"/>
              <a:gd name="f10" fmla="+- 0 0 -270"/>
              <a:gd name="f11" fmla="+- 0 0 -90"/>
              <a:gd name="f12" fmla="*/ f5 1 21600"/>
              <a:gd name="f13" fmla="*/ f6 1 21600"/>
              <a:gd name="f14" fmla="val f7"/>
              <a:gd name="f15" fmla="val f8"/>
              <a:gd name="f16" fmla="pin 0 f1 10800"/>
              <a:gd name="f17" fmla="pin 0 f0 21600"/>
              <a:gd name="f18" fmla="*/ f10 f2 1"/>
              <a:gd name="f19" fmla="*/ f11 f2 1"/>
              <a:gd name="f20" fmla="+- f15 0 f14"/>
              <a:gd name="f21" fmla="val f16"/>
              <a:gd name="f22" fmla="val f17"/>
              <a:gd name="f23" fmla="*/ f16 f12 1"/>
              <a:gd name="f24" fmla="*/ f17 f13 1"/>
              <a:gd name="f25" fmla="*/ f18 1 f4"/>
              <a:gd name="f26" fmla="*/ f19 1 f4"/>
              <a:gd name="f27" fmla="*/ f20 1 21600"/>
              <a:gd name="f28" fmla="+- 21600 0 f21"/>
              <a:gd name="f29" fmla="*/ f22 f21 1"/>
              <a:gd name="f30" fmla="*/ f21 f12 1"/>
              <a:gd name="f31" fmla="*/ f22 f13 1"/>
              <a:gd name="f32" fmla="+- f25 0 f3"/>
              <a:gd name="f33" fmla="+- f26 0 f3"/>
              <a:gd name="f34" fmla="*/ 21600 f27 1"/>
              <a:gd name="f35" fmla="*/ 0 f27 1"/>
              <a:gd name="f36" fmla="*/ f29 1 10800"/>
              <a:gd name="f37" fmla="*/ f28 f12 1"/>
              <a:gd name="f38" fmla="+- f22 0 f36"/>
              <a:gd name="f39" fmla="*/ f35 1 f27"/>
              <a:gd name="f40" fmla="*/ f34 1 f27"/>
              <a:gd name="f41" fmla="*/ f40 f13 1"/>
              <a:gd name="f42" fmla="*/ f38 f13 1"/>
              <a:gd name="f43" fmla="*/ f39 f12 1"/>
              <a:gd name="f44" fmla="*/ f40 f12 1"/>
            </a:gdLst>
            <a:ahLst>
              <a:ahXY gdRefX="f1" minX="f7" maxX="f9" gdRefY="f0" minY="f7" maxY="f8">
                <a:pos x="f23" y="f24"/>
              </a:ahXY>
            </a:ahLst>
            <a:cxnLst>
              <a:cxn ang="3cd4">
                <a:pos x="hc" y="t"/>
              </a:cxn>
              <a:cxn ang="0">
                <a:pos x="r" y="vc"/>
              </a:cxn>
              <a:cxn ang="cd4">
                <a:pos x="hc" y="b"/>
              </a:cxn>
              <a:cxn ang="cd2">
                <a:pos x="l" y="vc"/>
              </a:cxn>
              <a:cxn ang="f32">
                <a:pos x="f43" y="f31"/>
              </a:cxn>
              <a:cxn ang="f33">
                <a:pos x="f44" y="f31"/>
              </a:cxn>
            </a:cxnLst>
            <a:rect l="f30" t="f42" r="f37" b="f41"/>
            <a:pathLst>
              <a:path w="21600" h="21600">
                <a:moveTo>
                  <a:pt x="f21" y="f8"/>
                </a:moveTo>
                <a:lnTo>
                  <a:pt x="f21" y="f22"/>
                </a:lnTo>
                <a:lnTo>
                  <a:pt x="f7" y="f22"/>
                </a:lnTo>
                <a:lnTo>
                  <a:pt x="f9" y="f7"/>
                </a:lnTo>
                <a:lnTo>
                  <a:pt x="f8" y="f22"/>
                </a:lnTo>
                <a:lnTo>
                  <a:pt x="f28" y="f22"/>
                </a:lnTo>
                <a:lnTo>
                  <a:pt x="f28" y="f8"/>
                </a:lnTo>
                <a:close/>
              </a:path>
            </a:pathLst>
          </a:custGeom>
          <a:solidFill>
            <a:srgbClr val="114864"/>
          </a:solidFill>
          <a:ln w="19046" cap="flat">
            <a:solidFill>
              <a:srgbClr val="5EF0F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2" name="Rectangle 6">
            <a:extLst>
              <a:ext uri="{FF2B5EF4-FFF2-40B4-BE49-F238E27FC236}">
                <a16:creationId xmlns:a16="http://schemas.microsoft.com/office/drawing/2014/main" id="{EA8DC852-230E-E179-48B5-A50003CF5408}"/>
              </a:ext>
            </a:extLst>
          </p:cNvPr>
          <p:cNvSpPr/>
          <p:nvPr/>
        </p:nvSpPr>
        <p:spPr>
          <a:xfrm flipV="1">
            <a:off x="3737426" y="562912"/>
            <a:ext cx="5508713" cy="45719"/>
          </a:xfrm>
          <a:prstGeom prst="rect">
            <a:avLst/>
          </a:prstGeom>
          <a:solidFill>
            <a:srgbClr val="114864"/>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3" name="Titre 1">
            <a:extLst>
              <a:ext uri="{FF2B5EF4-FFF2-40B4-BE49-F238E27FC236}">
                <a16:creationId xmlns:a16="http://schemas.microsoft.com/office/drawing/2014/main" id="{597EC6ED-C8F4-1435-EDC6-F6B4E7D2C6B4}"/>
              </a:ext>
            </a:extLst>
          </p:cNvPr>
          <p:cNvSpPr txBox="1">
            <a:spLocks noGrp="1" noRot="1" noMove="1" noResize="1" noEditPoints="1" noAdjustHandles="1" noChangeArrowheads="1" noChangeShapeType="1"/>
          </p:cNvSpPr>
          <p:nvPr>
            <p:ph type="title"/>
          </p:nvPr>
        </p:nvSpPr>
        <p:spPr>
          <a:xfrm>
            <a:off x="786282" y="412017"/>
            <a:ext cx="2951144" cy="393228"/>
          </a:xfrm>
          <a:prstGeom prst="rect">
            <a:avLst/>
          </a:prstGeom>
          <a:noFill/>
          <a:ln>
            <a:noFill/>
          </a:ln>
        </p:spPr>
        <p:txBody>
          <a:bodyPr vert="horz" wrap="square" lIns="91440" tIns="45720" rIns="91440" bIns="45720" anchor="t" anchorCtr="0" compatLnSpc="1">
            <a:noAutofit/>
          </a:bodyPr>
          <a:lstStyle/>
          <a:p>
            <a:pPr lvl="0" defTabSz="914372">
              <a:spcBef>
                <a:spcPts val="0"/>
              </a:spcBef>
            </a:pPr>
            <a:r>
              <a:rPr lang="fr-FR" sz="1800" b="1" dirty="0">
                <a:solidFill>
                  <a:srgbClr val="114864"/>
                </a:solidFill>
                <a:latin typeface="Arial"/>
              </a:rPr>
              <a:t>Gouvernance et sécurité</a:t>
            </a:r>
            <a:endParaRPr lang="fr-FR" sz="1400" b="1" dirty="0">
              <a:solidFill>
                <a:srgbClr val="FFFFFF"/>
              </a:solidFill>
              <a:latin typeface="Arial"/>
            </a:endParaRPr>
          </a:p>
        </p:txBody>
      </p:sp>
      <p:sp>
        <p:nvSpPr>
          <p:cNvPr id="4" name="Espace réservé du numéro de diapositive 2">
            <a:extLst>
              <a:ext uri="{FF2B5EF4-FFF2-40B4-BE49-F238E27FC236}">
                <a16:creationId xmlns:a16="http://schemas.microsoft.com/office/drawing/2014/main" id="{78571C68-09E9-1BB4-DFC4-729CAD7010BF}"/>
              </a:ext>
            </a:extLst>
          </p:cNvPr>
          <p:cNvSpPr txBox="1">
            <a:spLocks noGrp="1" noRot="1" noMove="1" noResize="1" noEditPoints="1" noAdjustHandles="1" noChangeArrowheads="1" noChangeShapeType="1"/>
          </p:cNvSpPr>
          <p:nvPr/>
        </p:nvSpPr>
        <p:spPr>
          <a:xfrm>
            <a:off x="8248692" y="4841720"/>
            <a:ext cx="617713" cy="215908"/>
          </a:xfrm>
          <a:prstGeom prst="rect">
            <a:avLst/>
          </a:prstGeom>
          <a:noFill/>
          <a:ln cap="flat">
            <a:noFill/>
          </a:ln>
        </p:spPr>
        <p:txBody>
          <a:bodyPr vert="horz" wrap="square" lIns="91440" tIns="45720" rIns="0" bIns="45720"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F33890A-5EBD-4FA9-9EDF-9A9D594EC36C}" type="slidenum">
              <a:rPr lang="fr-FR" sz="900" b="0" i="0" u="none" strike="noStrike" kern="1200" cap="none" spc="0" baseline="0">
                <a:solidFill>
                  <a:srgbClr val="FFFFFF"/>
                </a:solidFill>
                <a:uFillTx/>
                <a:latin typeface="Arial"/>
                <a:ea typeface="Calibri" pitchFamily="34"/>
                <a:cs typeface="Calibri" pitchFamily="34"/>
              </a:rPr>
              <a:t>18</a:t>
            </a:fld>
            <a:endParaRPr lang="fr-FR" sz="900" b="0" i="0" u="none" strike="noStrike" kern="1200" cap="none" spc="0" baseline="0">
              <a:solidFill>
                <a:srgbClr val="FFFFFF"/>
              </a:solidFill>
              <a:uFillTx/>
              <a:latin typeface="Arial"/>
              <a:ea typeface="Calibri" pitchFamily="34"/>
              <a:cs typeface="Calibri" pitchFamily="34"/>
            </a:endParaRPr>
          </a:p>
        </p:txBody>
      </p:sp>
      <p:sp>
        <p:nvSpPr>
          <p:cNvPr id="5" name="Espace réservé de la date 3">
            <a:extLst>
              <a:ext uri="{FF2B5EF4-FFF2-40B4-BE49-F238E27FC236}">
                <a16:creationId xmlns:a16="http://schemas.microsoft.com/office/drawing/2014/main" id="{3E1EA317-921A-C127-AA71-2BFD9B17A016}"/>
              </a:ext>
            </a:extLst>
          </p:cNvPr>
          <p:cNvSpPr txBox="1">
            <a:spLocks noGrp="1" noRot="1" noMove="1" noResize="1" noEditPoints="1" noAdjustHandles="1" noChangeArrowheads="1" noChangeShapeType="1"/>
          </p:cNvSpPr>
          <p:nvPr/>
        </p:nvSpPr>
        <p:spPr>
          <a:xfrm>
            <a:off x="7179466" y="4845835"/>
            <a:ext cx="1069226" cy="231096"/>
          </a:xfrm>
          <a:prstGeom prst="rect">
            <a:avLst/>
          </a:prstGeom>
          <a:noFill/>
          <a:ln cap="flat">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EE2D5C7C-C617-4EA7-81CA-E80BB69C863B}" type="datetime1">
              <a:rPr lang="fr-FR" sz="900" b="0" i="0" u="none" strike="noStrike" kern="1200" cap="none" spc="0" baseline="0">
                <a:solidFill>
                  <a:srgbClr val="FFFFFF"/>
                </a:solidFill>
                <a:uFillTx/>
                <a:latin typeface="Arial"/>
                <a:ea typeface="Calibri" pitchFamily="34"/>
                <a:cs typeface="Calibri" pitchFamily="34"/>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07/10/2026</a:t>
            </a:fld>
            <a:endParaRPr lang="fr-FR" sz="900" b="0" i="0" u="none" strike="noStrike" kern="1200" cap="none" spc="0" baseline="0">
              <a:solidFill>
                <a:srgbClr val="FFFFFF"/>
              </a:solidFill>
              <a:uFillTx/>
              <a:latin typeface="Arial"/>
              <a:ea typeface="Calibri" pitchFamily="34"/>
              <a:cs typeface="Calibri" pitchFamily="34"/>
            </a:endParaRPr>
          </a:p>
        </p:txBody>
      </p:sp>
      <p:sp>
        <p:nvSpPr>
          <p:cNvPr id="8" name="ZoneTexte 7">
            <a:extLst>
              <a:ext uri="{FF2B5EF4-FFF2-40B4-BE49-F238E27FC236}">
                <a16:creationId xmlns:a16="http://schemas.microsoft.com/office/drawing/2014/main" id="{753DD837-7FE0-BB68-15DE-47D9EF19EC7C}"/>
              </a:ext>
            </a:extLst>
          </p:cNvPr>
          <p:cNvSpPr txBox="1">
            <a:spLocks noGrp="1" noRot="1" noMove="1" noResize="1" noEditPoints="1" noAdjustHandles="1" noChangeArrowheads="1" noChangeShapeType="1"/>
          </p:cNvSpPr>
          <p:nvPr/>
        </p:nvSpPr>
        <p:spPr>
          <a:xfrm>
            <a:off x="2278399" y="1807972"/>
            <a:ext cx="5255397" cy="2838341"/>
          </a:xfrm>
          <a:prstGeom prst="rect">
            <a:avLst/>
          </a:prstGeom>
          <a:noFill/>
          <a:ln cap="flat">
            <a:noFill/>
          </a:ln>
        </p:spPr>
        <p:txBody>
          <a:bodyPr vert="horz" wrap="square" lIns="91440" tIns="45720" rIns="91440" bIns="45720" anchor="t" anchorCtr="0" compatLnSpc="1">
            <a:spAutoFit/>
          </a:bodyPr>
          <a:lstStyle/>
          <a:p>
            <a:pPr marL="342900" indent="-342900">
              <a:lnSpc>
                <a:spcPct val="150000"/>
              </a:lnSpc>
              <a:buSzPct val="100000"/>
              <a:buFont typeface="+mj-lt"/>
              <a:buAutoNum type="arabicPeriod"/>
              <a:defRPr sz="1800" b="0" i="0" u="none" strike="noStrike" kern="0" cap="none" spc="0" baseline="0">
                <a:solidFill>
                  <a:srgbClr val="000000"/>
                </a:solidFill>
                <a:uFillTx/>
              </a:defRPr>
            </a:pPr>
            <a:r>
              <a:rPr lang="fr-FR" sz="1200" b="1" dirty="0">
                <a:solidFill>
                  <a:srgbClr val="114864"/>
                </a:solidFill>
                <a:latin typeface="Avenir Book" pitchFamily="2"/>
              </a:rPr>
              <a:t>L’IA vous assiste, mais chaque agent est responsable de ses décisions</a:t>
            </a:r>
          </a:p>
          <a:p>
            <a:pPr marL="342900" indent="-342900">
              <a:lnSpc>
                <a:spcPct val="150000"/>
              </a:lnSpc>
              <a:buSzPct val="100000"/>
              <a:buFont typeface="+mj-lt"/>
              <a:buAutoNum type="arabicPeriod"/>
              <a:defRPr sz="1800" b="0" i="0" u="none" strike="noStrike" kern="0" cap="none" spc="0" baseline="0">
                <a:solidFill>
                  <a:srgbClr val="000000"/>
                </a:solidFill>
                <a:uFillTx/>
              </a:defRPr>
            </a:pPr>
            <a:r>
              <a:rPr lang="fr-FR" sz="1200" b="1" dirty="0">
                <a:solidFill>
                  <a:srgbClr val="114864"/>
                </a:solidFill>
                <a:latin typeface="Avenir Book" pitchFamily="2"/>
              </a:rPr>
              <a:t>Utilisez</a:t>
            </a:r>
            <a:r>
              <a:rPr lang="fr-FR" sz="1200" dirty="0">
                <a:solidFill>
                  <a:srgbClr val="114864"/>
                </a:solidFill>
                <a:latin typeface="Avenir Book" pitchFamily="2"/>
              </a:rPr>
              <a:t> prioritairement les outils de votre administration ; référez-vous aux consignes de votre administration pour les autres outils.</a:t>
            </a:r>
          </a:p>
          <a:p>
            <a:pPr marL="342900" indent="-342900">
              <a:lnSpc>
                <a:spcPct val="150000"/>
              </a:lnSpc>
              <a:buSzPct val="100000"/>
              <a:buFont typeface="+mj-lt"/>
              <a:buAutoNum type="arabicPeriod"/>
              <a:defRPr sz="1800" b="0" i="0" u="none" strike="noStrike" kern="0" cap="none" spc="0" baseline="0">
                <a:solidFill>
                  <a:srgbClr val="000000"/>
                </a:solidFill>
                <a:uFillTx/>
              </a:defRPr>
            </a:pPr>
            <a:r>
              <a:rPr lang="fr-FR" sz="1200" b="1" kern="0" dirty="0">
                <a:solidFill>
                  <a:srgbClr val="114864"/>
                </a:solidFill>
                <a:latin typeface="Avenir Book" pitchFamily="2"/>
              </a:rPr>
              <a:t>Vérifiez</a:t>
            </a:r>
            <a:r>
              <a:rPr lang="fr-FR" sz="1200" kern="0" dirty="0">
                <a:solidFill>
                  <a:srgbClr val="114864"/>
                </a:solidFill>
                <a:latin typeface="Avenir Book" pitchFamily="2"/>
              </a:rPr>
              <a:t> toujours les résultats produits par l'outil.</a:t>
            </a:r>
          </a:p>
          <a:p>
            <a:pPr marL="342900" indent="-342900">
              <a:lnSpc>
                <a:spcPct val="150000"/>
              </a:lnSpc>
              <a:buSzPct val="100000"/>
              <a:buFont typeface="+mj-lt"/>
              <a:buAutoNum type="arabicPeriod"/>
              <a:defRPr sz="1800" b="0" i="0" u="none" strike="noStrike" kern="0" cap="none" spc="0" baseline="0">
                <a:solidFill>
                  <a:srgbClr val="000000"/>
                </a:solidFill>
                <a:uFillTx/>
              </a:defRPr>
            </a:pPr>
            <a:r>
              <a:rPr lang="fr-FR" sz="1200" b="1" kern="0" dirty="0">
                <a:solidFill>
                  <a:srgbClr val="114864"/>
                </a:solidFill>
                <a:latin typeface="Avenir Book" pitchFamily="2"/>
              </a:rPr>
              <a:t>N'utilisez</a:t>
            </a:r>
            <a:r>
              <a:rPr lang="fr-FR" sz="1200" kern="0" dirty="0">
                <a:solidFill>
                  <a:srgbClr val="114864"/>
                </a:solidFill>
                <a:latin typeface="Avenir Book" pitchFamily="2"/>
              </a:rPr>
              <a:t> l'IA que lorsqu'elle apporte un gain réel : pour des tâches simples, un outil classique suffit souvent.</a:t>
            </a:r>
          </a:p>
          <a:p>
            <a:pPr marL="342900" indent="-342900">
              <a:lnSpc>
                <a:spcPct val="150000"/>
              </a:lnSpc>
              <a:buSzPct val="100000"/>
              <a:buFont typeface="+mj-lt"/>
              <a:buAutoNum type="arabicPeriod"/>
              <a:defRPr sz="1800" b="0" i="0" u="none" strike="noStrike" kern="0" cap="none" spc="0" baseline="0">
                <a:solidFill>
                  <a:srgbClr val="000000"/>
                </a:solidFill>
                <a:uFillTx/>
              </a:defRPr>
            </a:pPr>
            <a:r>
              <a:rPr lang="fr-FR" sz="1200" b="1" kern="0" dirty="0">
                <a:solidFill>
                  <a:srgbClr val="114864"/>
                </a:solidFill>
                <a:latin typeface="Avenir Book" pitchFamily="2"/>
              </a:rPr>
              <a:t>Signalez</a:t>
            </a:r>
            <a:r>
              <a:rPr lang="fr-FR" sz="1200" kern="0" dirty="0">
                <a:solidFill>
                  <a:srgbClr val="114864"/>
                </a:solidFill>
                <a:latin typeface="Avenir Book" pitchFamily="2"/>
              </a:rPr>
              <a:t> l'usage de l'IA lorsque celle-ci joue un rôle substantiel dans la production d'un contenu, dans l'analyse ou dans la préparation d'une décision.</a:t>
            </a:r>
          </a:p>
          <a:p>
            <a:pPr marL="342900" indent="-342900">
              <a:lnSpc>
                <a:spcPct val="150000"/>
              </a:lnSpc>
              <a:buSzPct val="100000"/>
              <a:buFont typeface="+mj-lt"/>
              <a:buAutoNum type="arabicPeriod"/>
              <a:defRPr sz="1800" b="0" i="0" u="none" strike="noStrike" kern="0" cap="none" spc="0" baseline="0">
                <a:solidFill>
                  <a:srgbClr val="000000"/>
                </a:solidFill>
                <a:uFillTx/>
              </a:defRPr>
            </a:pPr>
            <a:r>
              <a:rPr lang="fr-FR" sz="1200" b="1" kern="0" dirty="0">
                <a:solidFill>
                  <a:srgbClr val="114864"/>
                </a:solidFill>
                <a:latin typeface="Avenir Book" pitchFamily="2"/>
              </a:rPr>
              <a:t>Formez-vous</a:t>
            </a:r>
            <a:r>
              <a:rPr lang="fr-FR" sz="1200" kern="0" dirty="0">
                <a:solidFill>
                  <a:srgbClr val="114864"/>
                </a:solidFill>
                <a:latin typeface="Avenir Book" pitchFamily="2"/>
              </a:rPr>
              <a:t> pour maîtriser l’IA et ses enjeux</a:t>
            </a:r>
          </a:p>
        </p:txBody>
      </p:sp>
      <p:sp>
        <p:nvSpPr>
          <p:cNvPr id="10" name="ZoneTexte 5">
            <a:extLst>
              <a:ext uri="{FF2B5EF4-FFF2-40B4-BE49-F238E27FC236}">
                <a16:creationId xmlns:a16="http://schemas.microsoft.com/office/drawing/2014/main" id="{3DFF96F8-F808-D3F7-69AD-437F261512C9}"/>
              </a:ext>
            </a:extLst>
          </p:cNvPr>
          <p:cNvSpPr txBox="1">
            <a:spLocks noGrp="1" noRot="1" noMove="1" noResize="1" noEditPoints="1" noAdjustHandles="1" noChangeArrowheads="1" noChangeShapeType="1"/>
          </p:cNvSpPr>
          <p:nvPr/>
        </p:nvSpPr>
        <p:spPr>
          <a:xfrm>
            <a:off x="786282" y="849825"/>
            <a:ext cx="7706556" cy="954107"/>
          </a:xfrm>
          <a:prstGeom prst="rect">
            <a:avLst/>
          </a:prstGeom>
          <a:noFill/>
          <a:ln cap="flat">
            <a:noFill/>
          </a:ln>
        </p:spPr>
        <p:txBody>
          <a:bodyPr vert="horz" wrap="square" lIns="91440" tIns="45720" rIns="91440" bIns="45720" anchor="t" anchorCtr="0" compatLnSpc="1">
            <a:spAutoFit/>
          </a:bodyPr>
          <a:lstStyle/>
          <a:p>
            <a:pPr marR="0" lvl="0" fontAlgn="auto">
              <a:lnSpc>
                <a:spcPct val="100000"/>
              </a:lnSpc>
              <a:spcBef>
                <a:spcPts val="0"/>
              </a:spcBef>
              <a:spcAft>
                <a:spcPts val="0"/>
              </a:spcAft>
              <a:buSzPct val="100000"/>
              <a:tabLst/>
              <a:defRPr sz="1800" b="0" i="0" u="none" strike="noStrike" kern="0" cap="none" spc="0" baseline="0">
                <a:solidFill>
                  <a:srgbClr val="000000"/>
                </a:solidFill>
                <a:uFillTx/>
              </a:defRPr>
            </a:pPr>
            <a:r>
              <a:rPr lang="fr-FR" sz="1400" b="1" kern="0" dirty="0">
                <a:solidFill>
                  <a:srgbClr val="114864"/>
                </a:solidFill>
                <a:latin typeface="Avenir Book" pitchFamily="2"/>
              </a:rPr>
              <a:t>l’IA est autorisée pour les agents publics, dans un cadre défini : respect des données, choix des outils, validation humaine.</a:t>
            </a:r>
          </a:p>
          <a:p>
            <a:pPr marR="0" lvl="0" fontAlgn="auto">
              <a:lnSpc>
                <a:spcPct val="100000"/>
              </a:lnSpc>
              <a:spcBef>
                <a:spcPts val="0"/>
              </a:spcBef>
              <a:spcAft>
                <a:spcPts val="0"/>
              </a:spcAft>
              <a:buSzPct val="100000"/>
              <a:tabLst/>
              <a:defRPr sz="1800" b="0" i="0" u="none" strike="noStrike" kern="0" cap="none" spc="0" baseline="0">
                <a:solidFill>
                  <a:srgbClr val="000000"/>
                </a:solidFill>
                <a:uFillTx/>
              </a:defRPr>
            </a:pPr>
            <a:endParaRPr lang="fr-FR" sz="1600" kern="0" dirty="0">
              <a:solidFill>
                <a:srgbClr val="114864"/>
              </a:solidFill>
              <a:latin typeface="Avenir Book" pitchFamily="2"/>
            </a:endParaRPr>
          </a:p>
          <a:p>
            <a:pPr>
              <a:buSzPct val="100000"/>
              <a:defRPr sz="1800" b="0" i="0" u="none" strike="noStrike" kern="0" cap="none" spc="0" baseline="0">
                <a:solidFill>
                  <a:srgbClr val="000000"/>
                </a:solidFill>
                <a:uFillTx/>
              </a:defRPr>
            </a:pPr>
            <a:r>
              <a:rPr lang="fr-FR" sz="1200" b="1" kern="0" dirty="0">
                <a:solidFill>
                  <a:srgbClr val="114864"/>
                </a:solidFill>
                <a:latin typeface="Avenir Book" pitchFamily="2"/>
              </a:rPr>
              <a:t>6 principes de base de l’Etat : </a:t>
            </a:r>
          </a:p>
        </p:txBody>
      </p:sp>
      <p:sp>
        <p:nvSpPr>
          <p:cNvPr id="7" name="Flèche vers le haut 30">
            <a:extLst>
              <a:ext uri="{FF2B5EF4-FFF2-40B4-BE49-F238E27FC236}">
                <a16:creationId xmlns:a16="http://schemas.microsoft.com/office/drawing/2014/main" id="{AE6837DD-DB82-73E0-320A-41FC95F91B9D}"/>
              </a:ext>
            </a:extLst>
          </p:cNvPr>
          <p:cNvSpPr>
            <a:spLocks noGrp="1" noRot="1" noMove="1" noResize="1" noEditPoints="1" noAdjustHandles="1" noChangeArrowheads="1" noChangeShapeType="1"/>
          </p:cNvSpPr>
          <p:nvPr/>
        </p:nvSpPr>
        <p:spPr>
          <a:xfrm rot="5400000">
            <a:off x="1968938" y="1864199"/>
            <a:ext cx="310201" cy="343009"/>
          </a:xfrm>
          <a:custGeom>
            <a:avLst>
              <a:gd name="f0" fmla="val 9767"/>
              <a:gd name="f1" fmla="val 5400"/>
            </a:avLst>
            <a:gdLst>
              <a:gd name="f2" fmla="val 10800000"/>
              <a:gd name="f3" fmla="val 5400000"/>
              <a:gd name="f4" fmla="val 180"/>
              <a:gd name="f5" fmla="val w"/>
              <a:gd name="f6" fmla="val h"/>
              <a:gd name="f7" fmla="val 0"/>
              <a:gd name="f8" fmla="val 21600"/>
              <a:gd name="f9" fmla="val 10800"/>
              <a:gd name="f10" fmla="+- 0 0 -270"/>
              <a:gd name="f11" fmla="+- 0 0 -90"/>
              <a:gd name="f12" fmla="*/ f5 1 21600"/>
              <a:gd name="f13" fmla="*/ f6 1 21600"/>
              <a:gd name="f14" fmla="val f7"/>
              <a:gd name="f15" fmla="val f8"/>
              <a:gd name="f16" fmla="pin 0 f1 10800"/>
              <a:gd name="f17" fmla="pin 0 f0 21600"/>
              <a:gd name="f18" fmla="*/ f10 f2 1"/>
              <a:gd name="f19" fmla="*/ f11 f2 1"/>
              <a:gd name="f20" fmla="+- f15 0 f14"/>
              <a:gd name="f21" fmla="val f16"/>
              <a:gd name="f22" fmla="val f17"/>
              <a:gd name="f23" fmla="*/ f16 f12 1"/>
              <a:gd name="f24" fmla="*/ f17 f13 1"/>
              <a:gd name="f25" fmla="*/ f18 1 f4"/>
              <a:gd name="f26" fmla="*/ f19 1 f4"/>
              <a:gd name="f27" fmla="*/ f20 1 21600"/>
              <a:gd name="f28" fmla="+- 21600 0 f21"/>
              <a:gd name="f29" fmla="*/ f22 f21 1"/>
              <a:gd name="f30" fmla="*/ f21 f12 1"/>
              <a:gd name="f31" fmla="*/ f22 f13 1"/>
              <a:gd name="f32" fmla="+- f25 0 f3"/>
              <a:gd name="f33" fmla="+- f26 0 f3"/>
              <a:gd name="f34" fmla="*/ 21600 f27 1"/>
              <a:gd name="f35" fmla="*/ 0 f27 1"/>
              <a:gd name="f36" fmla="*/ f29 1 10800"/>
              <a:gd name="f37" fmla="*/ f28 f12 1"/>
              <a:gd name="f38" fmla="+- f22 0 f36"/>
              <a:gd name="f39" fmla="*/ f35 1 f27"/>
              <a:gd name="f40" fmla="*/ f34 1 f27"/>
              <a:gd name="f41" fmla="*/ f40 f13 1"/>
              <a:gd name="f42" fmla="*/ f38 f13 1"/>
              <a:gd name="f43" fmla="*/ f39 f12 1"/>
              <a:gd name="f44" fmla="*/ f40 f12 1"/>
            </a:gdLst>
            <a:ahLst>
              <a:ahXY gdRefX="f1" minX="f7" maxX="f9" gdRefY="f0" minY="f7" maxY="f8">
                <a:pos x="f23" y="f24"/>
              </a:ahXY>
            </a:ahLst>
            <a:cxnLst>
              <a:cxn ang="3cd4">
                <a:pos x="hc" y="t"/>
              </a:cxn>
              <a:cxn ang="0">
                <a:pos x="r" y="vc"/>
              </a:cxn>
              <a:cxn ang="cd4">
                <a:pos x="hc" y="b"/>
              </a:cxn>
              <a:cxn ang="cd2">
                <a:pos x="l" y="vc"/>
              </a:cxn>
              <a:cxn ang="f32">
                <a:pos x="f43" y="f31"/>
              </a:cxn>
              <a:cxn ang="f33">
                <a:pos x="f44" y="f31"/>
              </a:cxn>
            </a:cxnLst>
            <a:rect l="f30" t="f42" r="f37" b="f41"/>
            <a:pathLst>
              <a:path w="21600" h="21600">
                <a:moveTo>
                  <a:pt x="f21" y="f8"/>
                </a:moveTo>
                <a:lnTo>
                  <a:pt x="f21" y="f22"/>
                </a:lnTo>
                <a:lnTo>
                  <a:pt x="f7" y="f22"/>
                </a:lnTo>
                <a:lnTo>
                  <a:pt x="f9" y="f7"/>
                </a:lnTo>
                <a:lnTo>
                  <a:pt x="f8" y="f22"/>
                </a:lnTo>
                <a:lnTo>
                  <a:pt x="f28" y="f22"/>
                </a:lnTo>
                <a:lnTo>
                  <a:pt x="f28" y="f8"/>
                </a:lnTo>
                <a:close/>
              </a:path>
            </a:pathLst>
          </a:custGeom>
          <a:solidFill>
            <a:srgbClr val="114864"/>
          </a:solidFill>
          <a:ln w="19046" cap="flat">
            <a:solidFill>
              <a:srgbClr val="5EF0F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9" name="Flèche vers le haut 30">
            <a:extLst>
              <a:ext uri="{FF2B5EF4-FFF2-40B4-BE49-F238E27FC236}">
                <a16:creationId xmlns:a16="http://schemas.microsoft.com/office/drawing/2014/main" id="{62F84C1A-4402-E074-23D5-AA03AB4ACCA4}"/>
              </a:ext>
            </a:extLst>
          </p:cNvPr>
          <p:cNvSpPr>
            <a:spLocks noGrp="1" noRot="1" noMove="1" noResize="1" noEditPoints="1" noAdjustHandles="1" noChangeArrowheads="1" noChangeShapeType="1"/>
          </p:cNvSpPr>
          <p:nvPr/>
        </p:nvSpPr>
        <p:spPr>
          <a:xfrm rot="5400000">
            <a:off x="1968939" y="2149949"/>
            <a:ext cx="310201" cy="343009"/>
          </a:xfrm>
          <a:custGeom>
            <a:avLst>
              <a:gd name="f0" fmla="val 9767"/>
              <a:gd name="f1" fmla="val 5400"/>
            </a:avLst>
            <a:gdLst>
              <a:gd name="f2" fmla="val 10800000"/>
              <a:gd name="f3" fmla="val 5400000"/>
              <a:gd name="f4" fmla="val 180"/>
              <a:gd name="f5" fmla="val w"/>
              <a:gd name="f6" fmla="val h"/>
              <a:gd name="f7" fmla="val 0"/>
              <a:gd name="f8" fmla="val 21600"/>
              <a:gd name="f9" fmla="val 10800"/>
              <a:gd name="f10" fmla="+- 0 0 -270"/>
              <a:gd name="f11" fmla="+- 0 0 -90"/>
              <a:gd name="f12" fmla="*/ f5 1 21600"/>
              <a:gd name="f13" fmla="*/ f6 1 21600"/>
              <a:gd name="f14" fmla="val f7"/>
              <a:gd name="f15" fmla="val f8"/>
              <a:gd name="f16" fmla="pin 0 f1 10800"/>
              <a:gd name="f17" fmla="pin 0 f0 21600"/>
              <a:gd name="f18" fmla="*/ f10 f2 1"/>
              <a:gd name="f19" fmla="*/ f11 f2 1"/>
              <a:gd name="f20" fmla="+- f15 0 f14"/>
              <a:gd name="f21" fmla="val f16"/>
              <a:gd name="f22" fmla="val f17"/>
              <a:gd name="f23" fmla="*/ f16 f12 1"/>
              <a:gd name="f24" fmla="*/ f17 f13 1"/>
              <a:gd name="f25" fmla="*/ f18 1 f4"/>
              <a:gd name="f26" fmla="*/ f19 1 f4"/>
              <a:gd name="f27" fmla="*/ f20 1 21600"/>
              <a:gd name="f28" fmla="+- 21600 0 f21"/>
              <a:gd name="f29" fmla="*/ f22 f21 1"/>
              <a:gd name="f30" fmla="*/ f21 f12 1"/>
              <a:gd name="f31" fmla="*/ f22 f13 1"/>
              <a:gd name="f32" fmla="+- f25 0 f3"/>
              <a:gd name="f33" fmla="+- f26 0 f3"/>
              <a:gd name="f34" fmla="*/ 21600 f27 1"/>
              <a:gd name="f35" fmla="*/ 0 f27 1"/>
              <a:gd name="f36" fmla="*/ f29 1 10800"/>
              <a:gd name="f37" fmla="*/ f28 f12 1"/>
              <a:gd name="f38" fmla="+- f22 0 f36"/>
              <a:gd name="f39" fmla="*/ f35 1 f27"/>
              <a:gd name="f40" fmla="*/ f34 1 f27"/>
              <a:gd name="f41" fmla="*/ f40 f13 1"/>
              <a:gd name="f42" fmla="*/ f38 f13 1"/>
              <a:gd name="f43" fmla="*/ f39 f12 1"/>
              <a:gd name="f44" fmla="*/ f40 f12 1"/>
            </a:gdLst>
            <a:ahLst>
              <a:ahXY gdRefX="f1" minX="f7" maxX="f9" gdRefY="f0" minY="f7" maxY="f8">
                <a:pos x="f23" y="f24"/>
              </a:ahXY>
            </a:ahLst>
            <a:cxnLst>
              <a:cxn ang="3cd4">
                <a:pos x="hc" y="t"/>
              </a:cxn>
              <a:cxn ang="0">
                <a:pos x="r" y="vc"/>
              </a:cxn>
              <a:cxn ang="cd4">
                <a:pos x="hc" y="b"/>
              </a:cxn>
              <a:cxn ang="cd2">
                <a:pos x="l" y="vc"/>
              </a:cxn>
              <a:cxn ang="f32">
                <a:pos x="f43" y="f31"/>
              </a:cxn>
              <a:cxn ang="f33">
                <a:pos x="f44" y="f31"/>
              </a:cxn>
            </a:cxnLst>
            <a:rect l="f30" t="f42" r="f37" b="f41"/>
            <a:pathLst>
              <a:path w="21600" h="21600">
                <a:moveTo>
                  <a:pt x="f21" y="f8"/>
                </a:moveTo>
                <a:lnTo>
                  <a:pt x="f21" y="f22"/>
                </a:lnTo>
                <a:lnTo>
                  <a:pt x="f7" y="f22"/>
                </a:lnTo>
                <a:lnTo>
                  <a:pt x="f9" y="f7"/>
                </a:lnTo>
                <a:lnTo>
                  <a:pt x="f8" y="f22"/>
                </a:lnTo>
                <a:lnTo>
                  <a:pt x="f28" y="f22"/>
                </a:lnTo>
                <a:lnTo>
                  <a:pt x="f28" y="f8"/>
                </a:lnTo>
                <a:close/>
              </a:path>
            </a:pathLst>
          </a:custGeom>
          <a:solidFill>
            <a:srgbClr val="114864"/>
          </a:solidFill>
          <a:ln w="19046" cap="flat">
            <a:solidFill>
              <a:srgbClr val="5EF0F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11" name="Flèche vers le haut 30">
            <a:extLst>
              <a:ext uri="{FF2B5EF4-FFF2-40B4-BE49-F238E27FC236}">
                <a16:creationId xmlns:a16="http://schemas.microsoft.com/office/drawing/2014/main" id="{51926A89-DBA1-1869-6242-3435D29C806E}"/>
              </a:ext>
            </a:extLst>
          </p:cNvPr>
          <p:cNvSpPr>
            <a:spLocks noGrp="1" noRot="1" noMove="1" noResize="1" noEditPoints="1" noAdjustHandles="1" noChangeArrowheads="1" noChangeShapeType="1"/>
          </p:cNvSpPr>
          <p:nvPr/>
        </p:nvSpPr>
        <p:spPr>
          <a:xfrm rot="5400000">
            <a:off x="1968939" y="2675729"/>
            <a:ext cx="310201" cy="343009"/>
          </a:xfrm>
          <a:custGeom>
            <a:avLst>
              <a:gd name="f0" fmla="val 9767"/>
              <a:gd name="f1" fmla="val 5400"/>
            </a:avLst>
            <a:gdLst>
              <a:gd name="f2" fmla="val 10800000"/>
              <a:gd name="f3" fmla="val 5400000"/>
              <a:gd name="f4" fmla="val 180"/>
              <a:gd name="f5" fmla="val w"/>
              <a:gd name="f6" fmla="val h"/>
              <a:gd name="f7" fmla="val 0"/>
              <a:gd name="f8" fmla="val 21600"/>
              <a:gd name="f9" fmla="val 10800"/>
              <a:gd name="f10" fmla="+- 0 0 -270"/>
              <a:gd name="f11" fmla="+- 0 0 -90"/>
              <a:gd name="f12" fmla="*/ f5 1 21600"/>
              <a:gd name="f13" fmla="*/ f6 1 21600"/>
              <a:gd name="f14" fmla="val f7"/>
              <a:gd name="f15" fmla="val f8"/>
              <a:gd name="f16" fmla="pin 0 f1 10800"/>
              <a:gd name="f17" fmla="pin 0 f0 21600"/>
              <a:gd name="f18" fmla="*/ f10 f2 1"/>
              <a:gd name="f19" fmla="*/ f11 f2 1"/>
              <a:gd name="f20" fmla="+- f15 0 f14"/>
              <a:gd name="f21" fmla="val f16"/>
              <a:gd name="f22" fmla="val f17"/>
              <a:gd name="f23" fmla="*/ f16 f12 1"/>
              <a:gd name="f24" fmla="*/ f17 f13 1"/>
              <a:gd name="f25" fmla="*/ f18 1 f4"/>
              <a:gd name="f26" fmla="*/ f19 1 f4"/>
              <a:gd name="f27" fmla="*/ f20 1 21600"/>
              <a:gd name="f28" fmla="+- 21600 0 f21"/>
              <a:gd name="f29" fmla="*/ f22 f21 1"/>
              <a:gd name="f30" fmla="*/ f21 f12 1"/>
              <a:gd name="f31" fmla="*/ f22 f13 1"/>
              <a:gd name="f32" fmla="+- f25 0 f3"/>
              <a:gd name="f33" fmla="+- f26 0 f3"/>
              <a:gd name="f34" fmla="*/ 21600 f27 1"/>
              <a:gd name="f35" fmla="*/ 0 f27 1"/>
              <a:gd name="f36" fmla="*/ f29 1 10800"/>
              <a:gd name="f37" fmla="*/ f28 f12 1"/>
              <a:gd name="f38" fmla="+- f22 0 f36"/>
              <a:gd name="f39" fmla="*/ f35 1 f27"/>
              <a:gd name="f40" fmla="*/ f34 1 f27"/>
              <a:gd name="f41" fmla="*/ f40 f13 1"/>
              <a:gd name="f42" fmla="*/ f38 f13 1"/>
              <a:gd name="f43" fmla="*/ f39 f12 1"/>
              <a:gd name="f44" fmla="*/ f40 f12 1"/>
            </a:gdLst>
            <a:ahLst>
              <a:ahXY gdRefX="f1" minX="f7" maxX="f9" gdRefY="f0" minY="f7" maxY="f8">
                <a:pos x="f23" y="f24"/>
              </a:ahXY>
            </a:ahLst>
            <a:cxnLst>
              <a:cxn ang="3cd4">
                <a:pos x="hc" y="t"/>
              </a:cxn>
              <a:cxn ang="0">
                <a:pos x="r" y="vc"/>
              </a:cxn>
              <a:cxn ang="cd4">
                <a:pos x="hc" y="b"/>
              </a:cxn>
              <a:cxn ang="cd2">
                <a:pos x="l" y="vc"/>
              </a:cxn>
              <a:cxn ang="f32">
                <a:pos x="f43" y="f31"/>
              </a:cxn>
              <a:cxn ang="f33">
                <a:pos x="f44" y="f31"/>
              </a:cxn>
            </a:cxnLst>
            <a:rect l="f30" t="f42" r="f37" b="f41"/>
            <a:pathLst>
              <a:path w="21600" h="21600">
                <a:moveTo>
                  <a:pt x="f21" y="f8"/>
                </a:moveTo>
                <a:lnTo>
                  <a:pt x="f21" y="f22"/>
                </a:lnTo>
                <a:lnTo>
                  <a:pt x="f7" y="f22"/>
                </a:lnTo>
                <a:lnTo>
                  <a:pt x="f9" y="f7"/>
                </a:lnTo>
                <a:lnTo>
                  <a:pt x="f8" y="f22"/>
                </a:lnTo>
                <a:lnTo>
                  <a:pt x="f28" y="f22"/>
                </a:lnTo>
                <a:lnTo>
                  <a:pt x="f28" y="f8"/>
                </a:lnTo>
                <a:close/>
              </a:path>
            </a:pathLst>
          </a:custGeom>
          <a:solidFill>
            <a:srgbClr val="114864"/>
          </a:solidFill>
          <a:ln w="19046" cap="flat">
            <a:solidFill>
              <a:srgbClr val="5EF0F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12" name="Flèche vers le haut 30">
            <a:extLst>
              <a:ext uri="{FF2B5EF4-FFF2-40B4-BE49-F238E27FC236}">
                <a16:creationId xmlns:a16="http://schemas.microsoft.com/office/drawing/2014/main" id="{E2A7FB7F-1996-62E2-D5B6-71F4AB9C4174}"/>
              </a:ext>
            </a:extLst>
          </p:cNvPr>
          <p:cNvSpPr>
            <a:spLocks noGrp="1" noRot="1" noMove="1" noResize="1" noEditPoints="1" noAdjustHandles="1" noChangeArrowheads="1" noChangeShapeType="1"/>
          </p:cNvSpPr>
          <p:nvPr/>
        </p:nvSpPr>
        <p:spPr>
          <a:xfrm rot="5400000">
            <a:off x="1968939" y="2972909"/>
            <a:ext cx="310201" cy="343009"/>
          </a:xfrm>
          <a:custGeom>
            <a:avLst>
              <a:gd name="f0" fmla="val 9767"/>
              <a:gd name="f1" fmla="val 5400"/>
            </a:avLst>
            <a:gdLst>
              <a:gd name="f2" fmla="val 10800000"/>
              <a:gd name="f3" fmla="val 5400000"/>
              <a:gd name="f4" fmla="val 180"/>
              <a:gd name="f5" fmla="val w"/>
              <a:gd name="f6" fmla="val h"/>
              <a:gd name="f7" fmla="val 0"/>
              <a:gd name="f8" fmla="val 21600"/>
              <a:gd name="f9" fmla="val 10800"/>
              <a:gd name="f10" fmla="+- 0 0 -270"/>
              <a:gd name="f11" fmla="+- 0 0 -90"/>
              <a:gd name="f12" fmla="*/ f5 1 21600"/>
              <a:gd name="f13" fmla="*/ f6 1 21600"/>
              <a:gd name="f14" fmla="val f7"/>
              <a:gd name="f15" fmla="val f8"/>
              <a:gd name="f16" fmla="pin 0 f1 10800"/>
              <a:gd name="f17" fmla="pin 0 f0 21600"/>
              <a:gd name="f18" fmla="*/ f10 f2 1"/>
              <a:gd name="f19" fmla="*/ f11 f2 1"/>
              <a:gd name="f20" fmla="+- f15 0 f14"/>
              <a:gd name="f21" fmla="val f16"/>
              <a:gd name="f22" fmla="val f17"/>
              <a:gd name="f23" fmla="*/ f16 f12 1"/>
              <a:gd name="f24" fmla="*/ f17 f13 1"/>
              <a:gd name="f25" fmla="*/ f18 1 f4"/>
              <a:gd name="f26" fmla="*/ f19 1 f4"/>
              <a:gd name="f27" fmla="*/ f20 1 21600"/>
              <a:gd name="f28" fmla="+- 21600 0 f21"/>
              <a:gd name="f29" fmla="*/ f22 f21 1"/>
              <a:gd name="f30" fmla="*/ f21 f12 1"/>
              <a:gd name="f31" fmla="*/ f22 f13 1"/>
              <a:gd name="f32" fmla="+- f25 0 f3"/>
              <a:gd name="f33" fmla="+- f26 0 f3"/>
              <a:gd name="f34" fmla="*/ 21600 f27 1"/>
              <a:gd name="f35" fmla="*/ 0 f27 1"/>
              <a:gd name="f36" fmla="*/ f29 1 10800"/>
              <a:gd name="f37" fmla="*/ f28 f12 1"/>
              <a:gd name="f38" fmla="+- f22 0 f36"/>
              <a:gd name="f39" fmla="*/ f35 1 f27"/>
              <a:gd name="f40" fmla="*/ f34 1 f27"/>
              <a:gd name="f41" fmla="*/ f40 f13 1"/>
              <a:gd name="f42" fmla="*/ f38 f13 1"/>
              <a:gd name="f43" fmla="*/ f39 f12 1"/>
              <a:gd name="f44" fmla="*/ f40 f12 1"/>
            </a:gdLst>
            <a:ahLst>
              <a:ahXY gdRefX="f1" minX="f7" maxX="f9" gdRefY="f0" minY="f7" maxY="f8">
                <a:pos x="f23" y="f24"/>
              </a:ahXY>
            </a:ahLst>
            <a:cxnLst>
              <a:cxn ang="3cd4">
                <a:pos x="hc" y="t"/>
              </a:cxn>
              <a:cxn ang="0">
                <a:pos x="r" y="vc"/>
              </a:cxn>
              <a:cxn ang="cd4">
                <a:pos x="hc" y="b"/>
              </a:cxn>
              <a:cxn ang="cd2">
                <a:pos x="l" y="vc"/>
              </a:cxn>
              <a:cxn ang="f32">
                <a:pos x="f43" y="f31"/>
              </a:cxn>
              <a:cxn ang="f33">
                <a:pos x="f44" y="f31"/>
              </a:cxn>
            </a:cxnLst>
            <a:rect l="f30" t="f42" r="f37" b="f41"/>
            <a:pathLst>
              <a:path w="21600" h="21600">
                <a:moveTo>
                  <a:pt x="f21" y="f8"/>
                </a:moveTo>
                <a:lnTo>
                  <a:pt x="f21" y="f22"/>
                </a:lnTo>
                <a:lnTo>
                  <a:pt x="f7" y="f22"/>
                </a:lnTo>
                <a:lnTo>
                  <a:pt x="f9" y="f7"/>
                </a:lnTo>
                <a:lnTo>
                  <a:pt x="f8" y="f22"/>
                </a:lnTo>
                <a:lnTo>
                  <a:pt x="f28" y="f22"/>
                </a:lnTo>
                <a:lnTo>
                  <a:pt x="f28" y="f8"/>
                </a:lnTo>
                <a:close/>
              </a:path>
            </a:pathLst>
          </a:custGeom>
          <a:solidFill>
            <a:srgbClr val="114864"/>
          </a:solidFill>
          <a:ln w="19046" cap="flat">
            <a:solidFill>
              <a:srgbClr val="5EF0F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13" name="Flèche vers le haut 30">
            <a:extLst>
              <a:ext uri="{FF2B5EF4-FFF2-40B4-BE49-F238E27FC236}">
                <a16:creationId xmlns:a16="http://schemas.microsoft.com/office/drawing/2014/main" id="{DC4DE1A5-7552-AFCE-2EA2-CE9597FED295}"/>
              </a:ext>
            </a:extLst>
          </p:cNvPr>
          <p:cNvSpPr>
            <a:spLocks noGrp="1" noRot="1" noMove="1" noResize="1" noEditPoints="1" noAdjustHandles="1" noChangeArrowheads="1" noChangeShapeType="1"/>
          </p:cNvSpPr>
          <p:nvPr/>
        </p:nvSpPr>
        <p:spPr>
          <a:xfrm rot="5400000">
            <a:off x="1968939" y="3498689"/>
            <a:ext cx="310201" cy="343009"/>
          </a:xfrm>
          <a:custGeom>
            <a:avLst>
              <a:gd name="f0" fmla="val 9767"/>
              <a:gd name="f1" fmla="val 5400"/>
            </a:avLst>
            <a:gdLst>
              <a:gd name="f2" fmla="val 10800000"/>
              <a:gd name="f3" fmla="val 5400000"/>
              <a:gd name="f4" fmla="val 180"/>
              <a:gd name="f5" fmla="val w"/>
              <a:gd name="f6" fmla="val h"/>
              <a:gd name="f7" fmla="val 0"/>
              <a:gd name="f8" fmla="val 21600"/>
              <a:gd name="f9" fmla="val 10800"/>
              <a:gd name="f10" fmla="+- 0 0 -270"/>
              <a:gd name="f11" fmla="+- 0 0 -90"/>
              <a:gd name="f12" fmla="*/ f5 1 21600"/>
              <a:gd name="f13" fmla="*/ f6 1 21600"/>
              <a:gd name="f14" fmla="val f7"/>
              <a:gd name="f15" fmla="val f8"/>
              <a:gd name="f16" fmla="pin 0 f1 10800"/>
              <a:gd name="f17" fmla="pin 0 f0 21600"/>
              <a:gd name="f18" fmla="*/ f10 f2 1"/>
              <a:gd name="f19" fmla="*/ f11 f2 1"/>
              <a:gd name="f20" fmla="+- f15 0 f14"/>
              <a:gd name="f21" fmla="val f16"/>
              <a:gd name="f22" fmla="val f17"/>
              <a:gd name="f23" fmla="*/ f16 f12 1"/>
              <a:gd name="f24" fmla="*/ f17 f13 1"/>
              <a:gd name="f25" fmla="*/ f18 1 f4"/>
              <a:gd name="f26" fmla="*/ f19 1 f4"/>
              <a:gd name="f27" fmla="*/ f20 1 21600"/>
              <a:gd name="f28" fmla="+- 21600 0 f21"/>
              <a:gd name="f29" fmla="*/ f22 f21 1"/>
              <a:gd name="f30" fmla="*/ f21 f12 1"/>
              <a:gd name="f31" fmla="*/ f22 f13 1"/>
              <a:gd name="f32" fmla="+- f25 0 f3"/>
              <a:gd name="f33" fmla="+- f26 0 f3"/>
              <a:gd name="f34" fmla="*/ 21600 f27 1"/>
              <a:gd name="f35" fmla="*/ 0 f27 1"/>
              <a:gd name="f36" fmla="*/ f29 1 10800"/>
              <a:gd name="f37" fmla="*/ f28 f12 1"/>
              <a:gd name="f38" fmla="+- f22 0 f36"/>
              <a:gd name="f39" fmla="*/ f35 1 f27"/>
              <a:gd name="f40" fmla="*/ f34 1 f27"/>
              <a:gd name="f41" fmla="*/ f40 f13 1"/>
              <a:gd name="f42" fmla="*/ f38 f13 1"/>
              <a:gd name="f43" fmla="*/ f39 f12 1"/>
              <a:gd name="f44" fmla="*/ f40 f12 1"/>
            </a:gdLst>
            <a:ahLst>
              <a:ahXY gdRefX="f1" minX="f7" maxX="f9" gdRefY="f0" minY="f7" maxY="f8">
                <a:pos x="f23" y="f24"/>
              </a:ahXY>
            </a:ahLst>
            <a:cxnLst>
              <a:cxn ang="3cd4">
                <a:pos x="hc" y="t"/>
              </a:cxn>
              <a:cxn ang="0">
                <a:pos x="r" y="vc"/>
              </a:cxn>
              <a:cxn ang="cd4">
                <a:pos x="hc" y="b"/>
              </a:cxn>
              <a:cxn ang="cd2">
                <a:pos x="l" y="vc"/>
              </a:cxn>
              <a:cxn ang="f32">
                <a:pos x="f43" y="f31"/>
              </a:cxn>
              <a:cxn ang="f33">
                <a:pos x="f44" y="f31"/>
              </a:cxn>
            </a:cxnLst>
            <a:rect l="f30" t="f42" r="f37" b="f41"/>
            <a:pathLst>
              <a:path w="21600" h="21600">
                <a:moveTo>
                  <a:pt x="f21" y="f8"/>
                </a:moveTo>
                <a:lnTo>
                  <a:pt x="f21" y="f22"/>
                </a:lnTo>
                <a:lnTo>
                  <a:pt x="f7" y="f22"/>
                </a:lnTo>
                <a:lnTo>
                  <a:pt x="f9" y="f7"/>
                </a:lnTo>
                <a:lnTo>
                  <a:pt x="f8" y="f22"/>
                </a:lnTo>
                <a:lnTo>
                  <a:pt x="f28" y="f22"/>
                </a:lnTo>
                <a:lnTo>
                  <a:pt x="f28" y="f8"/>
                </a:lnTo>
                <a:close/>
              </a:path>
            </a:pathLst>
          </a:custGeom>
          <a:solidFill>
            <a:srgbClr val="114864"/>
          </a:solidFill>
          <a:ln w="19046" cap="flat">
            <a:solidFill>
              <a:srgbClr val="5EF0F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16" name="Espace réservé du pied de page 4">
            <a:extLst>
              <a:ext uri="{FF2B5EF4-FFF2-40B4-BE49-F238E27FC236}">
                <a16:creationId xmlns:a16="http://schemas.microsoft.com/office/drawing/2014/main" id="{17F2769F-E17C-CD4E-6A72-EBE1B7010CE6}"/>
              </a:ext>
            </a:extLst>
          </p:cNvPr>
          <p:cNvSpPr txBox="1"/>
          <p:nvPr/>
        </p:nvSpPr>
        <p:spPr>
          <a:xfrm>
            <a:off x="169099" y="4842927"/>
            <a:ext cx="3568327" cy="252429"/>
          </a:xfrm>
          <a:prstGeom prst="rect">
            <a:avLst/>
          </a:prstGeom>
          <a:noFill/>
          <a:ln cap="flat">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000" b="0" i="0" u="none" strike="noStrike" kern="1200" cap="none" spc="0" baseline="0" dirty="0">
                <a:solidFill>
                  <a:srgbClr val="FFFFFF"/>
                </a:solidFill>
                <a:uFillTx/>
                <a:latin typeface="Arial"/>
                <a:ea typeface="Calibri" pitchFamily="34"/>
                <a:cs typeface="Calibri" pitchFamily="34"/>
              </a:rPr>
              <a:t>INSERM CHAT</a:t>
            </a:r>
          </a:p>
        </p:txBody>
      </p:sp>
    </p:spTree>
    <p:extLst>
      <p:ext uri="{BB962C8B-B14F-4D97-AF65-F5344CB8AC3E}">
        <p14:creationId xmlns:p14="http://schemas.microsoft.com/office/powerpoint/2010/main" val="34528948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400">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E96FBEFF-03A5-907A-DF6A-3D2AFF7F4FF8}"/>
              </a:ext>
            </a:extLst>
          </p:cNvPr>
          <p:cNvSpPr>
            <a:spLocks noGrp="1" noRot="1" noMove="1" noResize="1" noEditPoints="1" noAdjustHandles="1" noChangeArrowheads="1" noChangeShapeType="1"/>
          </p:cNvSpPr>
          <p:nvPr/>
        </p:nvSpPr>
        <p:spPr>
          <a:xfrm flipV="1">
            <a:off x="0" y="528541"/>
            <a:ext cx="5326380" cy="45719"/>
          </a:xfrm>
          <a:prstGeom prst="rect">
            <a:avLst/>
          </a:prstGeom>
          <a:solidFill>
            <a:srgbClr val="114864"/>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3" name="Titre 1">
            <a:extLst>
              <a:ext uri="{FF2B5EF4-FFF2-40B4-BE49-F238E27FC236}">
                <a16:creationId xmlns:a16="http://schemas.microsoft.com/office/drawing/2014/main" id="{85EB4323-1E09-2DF0-9517-E096BEFD3785}"/>
              </a:ext>
            </a:extLst>
          </p:cNvPr>
          <p:cNvSpPr txBox="1">
            <a:spLocks noGrp="1" noRot="1" noMove="1" noResize="1" noEditPoints="1" noAdjustHandles="1" noChangeArrowheads="1" noChangeShapeType="1"/>
          </p:cNvSpPr>
          <p:nvPr>
            <p:ph type="title"/>
          </p:nvPr>
        </p:nvSpPr>
        <p:spPr>
          <a:xfrm>
            <a:off x="5415617" y="354787"/>
            <a:ext cx="2974004" cy="393228"/>
          </a:xfrm>
          <a:prstGeom prst="rect">
            <a:avLst/>
          </a:prstGeom>
          <a:noFill/>
          <a:ln>
            <a:noFill/>
          </a:ln>
        </p:spPr>
        <p:txBody>
          <a:bodyPr vert="horz" wrap="square" lIns="91440" tIns="45720" rIns="91440" bIns="45720" anchor="t" anchorCtr="0" compatLnSpc="1">
            <a:noAutofit/>
          </a:bodyPr>
          <a:lstStyle/>
          <a:p>
            <a:pPr lvl="0" defTabSz="914372">
              <a:spcBef>
                <a:spcPts val="0"/>
              </a:spcBef>
            </a:pPr>
            <a:r>
              <a:rPr lang="fr-FR" sz="1800" b="1" dirty="0">
                <a:solidFill>
                  <a:srgbClr val="114864"/>
                </a:solidFill>
                <a:latin typeface="Arial"/>
              </a:rPr>
              <a:t>Gouvernance et sécurité</a:t>
            </a:r>
            <a:endParaRPr lang="fr-FR" sz="1400" b="1" dirty="0">
              <a:solidFill>
                <a:srgbClr val="FFFFFF"/>
              </a:solidFill>
              <a:latin typeface="Arial"/>
            </a:endParaRPr>
          </a:p>
        </p:txBody>
      </p:sp>
      <p:sp>
        <p:nvSpPr>
          <p:cNvPr id="4" name="Espace réservé du numéro de diapositive 2">
            <a:extLst>
              <a:ext uri="{FF2B5EF4-FFF2-40B4-BE49-F238E27FC236}">
                <a16:creationId xmlns:a16="http://schemas.microsoft.com/office/drawing/2014/main" id="{D2D7D5A9-7277-9296-5279-55532AE1298E}"/>
              </a:ext>
            </a:extLst>
          </p:cNvPr>
          <p:cNvSpPr txBox="1">
            <a:spLocks noGrp="1" noRot="1" noMove="1" noResize="1" noEditPoints="1" noAdjustHandles="1" noChangeArrowheads="1" noChangeShapeType="1"/>
          </p:cNvSpPr>
          <p:nvPr/>
        </p:nvSpPr>
        <p:spPr>
          <a:xfrm>
            <a:off x="8248692" y="4841720"/>
            <a:ext cx="617713" cy="215908"/>
          </a:xfrm>
          <a:prstGeom prst="rect">
            <a:avLst/>
          </a:prstGeom>
          <a:noFill/>
          <a:ln cap="flat">
            <a:noFill/>
          </a:ln>
        </p:spPr>
        <p:txBody>
          <a:bodyPr vert="horz" wrap="square" lIns="91440" tIns="45720" rIns="0" bIns="45720"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F33890A-5EBD-4FA9-9EDF-9A9D594EC36C}" type="slidenum">
              <a:rPr lang="fr-FR" sz="900" b="0" i="0" u="none" strike="noStrike" kern="1200" cap="none" spc="0" baseline="0">
                <a:solidFill>
                  <a:srgbClr val="FFFFFF"/>
                </a:solidFill>
                <a:uFillTx/>
                <a:latin typeface="Arial"/>
                <a:ea typeface="Calibri" pitchFamily="34"/>
                <a:cs typeface="Calibri" pitchFamily="34"/>
              </a:rPr>
              <a:t>19</a:t>
            </a:fld>
            <a:endParaRPr lang="fr-FR" sz="900" b="0" i="0" u="none" strike="noStrike" kern="1200" cap="none" spc="0" baseline="0">
              <a:solidFill>
                <a:srgbClr val="FFFFFF"/>
              </a:solidFill>
              <a:uFillTx/>
              <a:latin typeface="Arial"/>
              <a:ea typeface="Calibri" pitchFamily="34"/>
              <a:cs typeface="Calibri" pitchFamily="34"/>
            </a:endParaRPr>
          </a:p>
        </p:txBody>
      </p:sp>
      <p:sp>
        <p:nvSpPr>
          <p:cNvPr id="5" name="Espace réservé de la date 3">
            <a:extLst>
              <a:ext uri="{FF2B5EF4-FFF2-40B4-BE49-F238E27FC236}">
                <a16:creationId xmlns:a16="http://schemas.microsoft.com/office/drawing/2014/main" id="{2BBD479E-E098-B2D7-B5B8-0A11A3F2A955}"/>
              </a:ext>
            </a:extLst>
          </p:cNvPr>
          <p:cNvSpPr txBox="1">
            <a:spLocks noGrp="1" noRot="1" noMove="1" noResize="1" noEditPoints="1" noAdjustHandles="1" noChangeArrowheads="1" noChangeShapeType="1"/>
          </p:cNvSpPr>
          <p:nvPr/>
        </p:nvSpPr>
        <p:spPr>
          <a:xfrm>
            <a:off x="7179466" y="4845835"/>
            <a:ext cx="1069226" cy="231096"/>
          </a:xfrm>
          <a:prstGeom prst="rect">
            <a:avLst/>
          </a:prstGeom>
          <a:noFill/>
          <a:ln cap="flat">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EE2D5C7C-C617-4EA7-81CA-E80BB69C863B}" type="datetime1">
              <a:rPr lang="fr-FR" sz="900" b="0" i="0" u="none" strike="noStrike" kern="1200" cap="none" spc="0" baseline="0">
                <a:solidFill>
                  <a:srgbClr val="FFFFFF"/>
                </a:solidFill>
                <a:uFillTx/>
                <a:latin typeface="Arial"/>
                <a:ea typeface="Calibri" pitchFamily="34"/>
                <a:cs typeface="Calibri" pitchFamily="34"/>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07/10/2026</a:t>
            </a:fld>
            <a:endParaRPr lang="fr-FR" sz="900" b="0" i="0" u="none" strike="noStrike" kern="1200" cap="none" spc="0" baseline="0" dirty="0">
              <a:solidFill>
                <a:srgbClr val="FFFFFF"/>
              </a:solidFill>
              <a:uFillTx/>
              <a:latin typeface="Arial"/>
              <a:ea typeface="Calibri" pitchFamily="34"/>
              <a:cs typeface="Calibri" pitchFamily="34"/>
            </a:endParaRPr>
          </a:p>
        </p:txBody>
      </p:sp>
      <p:sp>
        <p:nvSpPr>
          <p:cNvPr id="7" name="ZoneTexte 5">
            <a:extLst>
              <a:ext uri="{FF2B5EF4-FFF2-40B4-BE49-F238E27FC236}">
                <a16:creationId xmlns:a16="http://schemas.microsoft.com/office/drawing/2014/main" id="{8DFDAC04-93CB-9C4B-8B4A-D19F1C9E728F}"/>
              </a:ext>
            </a:extLst>
          </p:cNvPr>
          <p:cNvSpPr txBox="1">
            <a:spLocks noGrp="1" noRot="1" noMove="1" noResize="1" noEditPoints="1" noAdjustHandles="1" noChangeArrowheads="1" noChangeShapeType="1"/>
          </p:cNvSpPr>
          <p:nvPr/>
        </p:nvSpPr>
        <p:spPr>
          <a:xfrm>
            <a:off x="1088097" y="966519"/>
            <a:ext cx="6967806" cy="880306"/>
          </a:xfrm>
          <a:prstGeom prst="rect">
            <a:avLst/>
          </a:prstGeom>
          <a:noFill/>
          <a:ln cap="flat">
            <a:noFill/>
          </a:ln>
        </p:spPr>
        <p:txBody>
          <a:bodyPr vert="horz" wrap="square" lIns="91440" tIns="45720" rIns="91440" bIns="45720" anchor="t" anchorCtr="0" compatLnSpc="1">
            <a:spAutoFit/>
          </a:bodyPr>
          <a:lstStyle/>
          <a:p>
            <a:pPr marR="0" lvl="0" fontAlgn="auto">
              <a:lnSpc>
                <a:spcPct val="130000"/>
              </a:lnSpc>
              <a:spcBef>
                <a:spcPts val="0"/>
              </a:spcBef>
              <a:spcAft>
                <a:spcPts val="0"/>
              </a:spcAft>
              <a:buSzPct val="100000"/>
              <a:tabLst/>
              <a:defRPr sz="1800" b="0" i="0" u="none" strike="noStrike" kern="0" cap="none" spc="0" baseline="0">
                <a:solidFill>
                  <a:srgbClr val="000000"/>
                </a:solidFill>
                <a:uFillTx/>
              </a:defRPr>
            </a:pPr>
            <a:r>
              <a:rPr lang="fr-FR" sz="1000" kern="0" dirty="0">
                <a:solidFill>
                  <a:srgbClr val="114864"/>
                </a:solidFill>
                <a:latin typeface="Avenir Book" pitchFamily="2"/>
              </a:rPr>
              <a:t>Nombre d’entre nous utilisent déjà des outils d’IA dans notre activité quotidienne. </a:t>
            </a:r>
            <a:r>
              <a:rPr lang="fr-FR" sz="1000" kern="0" dirty="0" err="1">
                <a:solidFill>
                  <a:srgbClr val="114864"/>
                </a:solidFill>
                <a:latin typeface="Avenir Book" pitchFamily="2"/>
              </a:rPr>
              <a:t>Copilot</a:t>
            </a:r>
            <a:r>
              <a:rPr lang="fr-FR" sz="1000" kern="0" dirty="0">
                <a:solidFill>
                  <a:srgbClr val="114864"/>
                </a:solidFill>
                <a:latin typeface="Avenir Book" pitchFamily="2"/>
              </a:rPr>
              <a:t>, GPT, Gemini, …</a:t>
            </a:r>
          </a:p>
          <a:p>
            <a:pPr marR="0" lvl="0" fontAlgn="auto">
              <a:lnSpc>
                <a:spcPct val="130000"/>
              </a:lnSpc>
              <a:spcBef>
                <a:spcPts val="0"/>
              </a:spcBef>
              <a:spcAft>
                <a:spcPts val="0"/>
              </a:spcAft>
              <a:buSzPct val="100000"/>
              <a:tabLst/>
              <a:defRPr sz="1800" b="0" i="0" u="none" strike="noStrike" kern="0" cap="none" spc="0" baseline="0">
                <a:solidFill>
                  <a:srgbClr val="000000"/>
                </a:solidFill>
                <a:uFillTx/>
              </a:defRPr>
            </a:pPr>
            <a:r>
              <a:rPr lang="fr-FR" sz="1000" b="1" kern="0" dirty="0">
                <a:solidFill>
                  <a:srgbClr val="114864"/>
                </a:solidFill>
                <a:latin typeface="Avenir Book" pitchFamily="2"/>
              </a:rPr>
              <a:t>Les meilleurs usages de l'IA sont ceux portés par les agents experts eux-mêmes</a:t>
            </a:r>
            <a:r>
              <a:rPr lang="fr-FR" sz="1000" kern="0" dirty="0">
                <a:solidFill>
                  <a:srgbClr val="114864"/>
                </a:solidFill>
                <a:latin typeface="Avenir Book" pitchFamily="2"/>
              </a:rPr>
              <a:t>, qui savent où elle peut</a:t>
            </a:r>
          </a:p>
          <a:p>
            <a:pPr marR="0" lvl="0" fontAlgn="auto">
              <a:lnSpc>
                <a:spcPct val="130000"/>
              </a:lnSpc>
              <a:spcBef>
                <a:spcPts val="0"/>
              </a:spcBef>
              <a:spcAft>
                <a:spcPts val="0"/>
              </a:spcAft>
              <a:buSzPct val="100000"/>
              <a:tabLst/>
              <a:defRPr sz="1800" b="0" i="0" u="none" strike="noStrike" kern="0" cap="none" spc="0" baseline="0">
                <a:solidFill>
                  <a:srgbClr val="000000"/>
                </a:solidFill>
                <a:uFillTx/>
              </a:defRPr>
            </a:pPr>
            <a:r>
              <a:rPr lang="fr-FR" sz="1000" kern="0" dirty="0">
                <a:solidFill>
                  <a:srgbClr val="114864"/>
                </a:solidFill>
                <a:latin typeface="Avenir Book" pitchFamily="2"/>
              </a:rPr>
              <a:t>apporter de la valeur et où elle est inadaptée. </a:t>
            </a:r>
            <a:r>
              <a:rPr lang="fr-FR" sz="1000" b="1" kern="0" dirty="0">
                <a:solidFill>
                  <a:srgbClr val="114864"/>
                </a:solidFill>
                <a:latin typeface="Avenir Book" pitchFamily="2"/>
              </a:rPr>
              <a:t>C’est un outil d’assistance, pas de substitution.</a:t>
            </a:r>
            <a:endParaRPr lang="fr-FR" sz="1000" kern="0" dirty="0">
              <a:solidFill>
                <a:srgbClr val="114864"/>
              </a:solidFill>
              <a:latin typeface="Avenir Book" pitchFamily="2"/>
            </a:endParaRPr>
          </a:p>
          <a:p>
            <a:pPr marR="0" lvl="0" fontAlgn="auto">
              <a:lnSpc>
                <a:spcPct val="130000"/>
              </a:lnSpc>
              <a:spcBef>
                <a:spcPts val="0"/>
              </a:spcBef>
              <a:spcAft>
                <a:spcPts val="0"/>
              </a:spcAft>
              <a:buSzPct val="100000"/>
              <a:tabLst/>
              <a:defRPr sz="1800" b="0" i="0" u="none" strike="noStrike" kern="0" cap="none" spc="0" baseline="0">
                <a:solidFill>
                  <a:srgbClr val="000000"/>
                </a:solidFill>
                <a:uFillTx/>
              </a:defRPr>
            </a:pPr>
            <a:r>
              <a:rPr lang="fr-FR" sz="1000" kern="0" dirty="0">
                <a:solidFill>
                  <a:srgbClr val="114864"/>
                </a:solidFill>
                <a:latin typeface="Avenir Book" pitchFamily="2"/>
              </a:rPr>
              <a:t>Nous mettons </a:t>
            </a:r>
            <a:r>
              <a:rPr lang="fr-FR" sz="1000" b="1" kern="0" dirty="0">
                <a:solidFill>
                  <a:srgbClr val="114864"/>
                </a:solidFill>
                <a:latin typeface="Avenir Book" pitchFamily="2"/>
              </a:rPr>
              <a:t>Inserm Chat </a:t>
            </a:r>
            <a:r>
              <a:rPr lang="fr-FR" sz="1000" kern="0" dirty="0">
                <a:solidFill>
                  <a:srgbClr val="114864"/>
                </a:solidFill>
                <a:latin typeface="Avenir Book" pitchFamily="2"/>
              </a:rPr>
              <a:t>à la disposition de tous pour que nous fassions de l’IA un usage éclairé et maîtrisé.</a:t>
            </a:r>
          </a:p>
        </p:txBody>
      </p:sp>
      <p:grpSp>
        <p:nvGrpSpPr>
          <p:cNvPr id="20" name="Groupe 19">
            <a:extLst>
              <a:ext uri="{FF2B5EF4-FFF2-40B4-BE49-F238E27FC236}">
                <a16:creationId xmlns:a16="http://schemas.microsoft.com/office/drawing/2014/main" id="{8D4A346D-19BB-5EAE-0E45-B60E366C43E7}"/>
              </a:ext>
            </a:extLst>
          </p:cNvPr>
          <p:cNvGrpSpPr>
            <a:grpSpLocks noGrp="1" noUngrp="1" noRot="1" noMove="1" noResize="1"/>
          </p:cNvGrpSpPr>
          <p:nvPr/>
        </p:nvGrpSpPr>
        <p:grpSpPr>
          <a:xfrm>
            <a:off x="1036730" y="2065329"/>
            <a:ext cx="3439951" cy="2398920"/>
            <a:chOff x="1034440" y="2111048"/>
            <a:chExt cx="3439951" cy="2398920"/>
          </a:xfrm>
        </p:grpSpPr>
        <p:sp>
          <p:nvSpPr>
            <p:cNvPr id="18" name="Rectangle : coins arrondis 17">
              <a:extLst>
                <a:ext uri="{FF2B5EF4-FFF2-40B4-BE49-F238E27FC236}">
                  <a16:creationId xmlns:a16="http://schemas.microsoft.com/office/drawing/2014/main" id="{EF6131C4-6259-5964-B95C-B8CB142A9A07}"/>
                </a:ext>
              </a:extLst>
            </p:cNvPr>
            <p:cNvSpPr>
              <a:spLocks noGrp="1" noRot="1" noMove="1" noResize="1" noEditPoints="1" noAdjustHandles="1" noChangeArrowheads="1" noChangeShapeType="1"/>
            </p:cNvSpPr>
            <p:nvPr/>
          </p:nvSpPr>
          <p:spPr>
            <a:xfrm>
              <a:off x="1034440" y="2111048"/>
              <a:ext cx="3439951" cy="2398920"/>
            </a:xfrm>
            <a:prstGeom prst="roundRect">
              <a:avLst>
                <a:gd name="adj" fmla="val 6202"/>
              </a:avLst>
            </a:prstGeom>
            <a:solidFill>
              <a:srgbClr val="E4F8F8"/>
            </a:solidFill>
            <a:ln>
              <a:noFill/>
            </a:ln>
            <a:effectLst>
              <a:outerShdw blurRad="127000" dist="25400" dir="8100000" algn="tr" rotWithShape="0">
                <a:prstClr val="black">
                  <a:alpha val="70354"/>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a:extLst>
                <a:ext uri="{FF2B5EF4-FFF2-40B4-BE49-F238E27FC236}">
                  <a16:creationId xmlns:a16="http://schemas.microsoft.com/office/drawing/2014/main" id="{B0219B43-D15C-247A-0C20-06E065BA599F}"/>
                </a:ext>
              </a:extLst>
            </p:cNvPr>
            <p:cNvSpPr txBox="1">
              <a:spLocks noGrp="1" noRot="1" noMove="1" noResize="1" noEditPoints="1" noAdjustHandles="1" noChangeArrowheads="1" noChangeShapeType="1"/>
            </p:cNvSpPr>
            <p:nvPr/>
          </p:nvSpPr>
          <p:spPr>
            <a:xfrm>
              <a:off x="1199605" y="2257399"/>
              <a:ext cx="3216934" cy="2124812"/>
            </a:xfrm>
            <a:prstGeom prst="rect">
              <a:avLst/>
            </a:prstGeom>
            <a:noFill/>
            <a:ln cap="flat">
              <a:noFill/>
            </a:ln>
          </p:spPr>
          <p:txBody>
            <a:bodyPr vert="horz" wrap="square" lIns="91440" tIns="45720" rIns="91440" bIns="45720" anchor="t" anchorCtr="0" compatLnSpc="1">
              <a:spAutoFit/>
            </a:bodyPr>
            <a:lstStyle/>
            <a:p>
              <a:pPr>
                <a:defRPr sz="1800" b="0" i="0" u="none" strike="noStrike" kern="0" cap="none" spc="0" baseline="0">
                  <a:solidFill>
                    <a:srgbClr val="000000"/>
                  </a:solidFill>
                  <a:uFillTx/>
                </a:defRPr>
              </a:pPr>
              <a:r>
                <a:rPr lang="fr-FR" sz="1200" b="1" dirty="0">
                  <a:solidFill>
                    <a:srgbClr val="114864"/>
                  </a:solidFill>
                  <a:latin typeface="Avenir Book" pitchFamily="2"/>
                </a:rPr>
                <a:t>Notre infrastructure IA souveraine nous protège des principales failles de sécurité des IA commerciales : </a:t>
              </a:r>
            </a:p>
            <a:p>
              <a:pPr>
                <a:defRPr sz="1800" b="0" i="0" u="none" strike="noStrike" kern="0" cap="none" spc="0" baseline="0">
                  <a:solidFill>
                    <a:srgbClr val="000000"/>
                  </a:solidFill>
                  <a:uFillTx/>
                </a:defRPr>
              </a:pPr>
              <a:endParaRPr lang="fr-FR" sz="1200" b="1" dirty="0">
                <a:solidFill>
                  <a:srgbClr val="114864"/>
                </a:solidFill>
                <a:latin typeface="Avenir Book" pitchFamily="2"/>
              </a:endParaRPr>
            </a:p>
            <a:p>
              <a:pPr marL="285750" indent="-285750">
                <a:lnSpc>
                  <a:spcPct val="130000"/>
                </a:lnSpc>
                <a:buSzPct val="100000"/>
                <a:buFont typeface="Arial" panose="020B0604020202020204" pitchFamily="34" charset="0"/>
                <a:buChar char="•"/>
                <a:defRPr sz="1800" b="0" i="0" u="none" strike="noStrike" kern="0" cap="none" spc="0" baseline="0">
                  <a:solidFill>
                    <a:srgbClr val="000000"/>
                  </a:solidFill>
                  <a:uFillTx/>
                </a:defRPr>
              </a:pPr>
              <a:r>
                <a:rPr lang="fr-FR" sz="1000" dirty="0">
                  <a:solidFill>
                    <a:srgbClr val="114864"/>
                  </a:solidFill>
                  <a:latin typeface="Avenir Book" pitchFamily="2"/>
                </a:rPr>
                <a:t>Les modèles et l’infra sont hébergés chez nous</a:t>
              </a:r>
            </a:p>
            <a:p>
              <a:pPr marL="285750" indent="-285750">
                <a:lnSpc>
                  <a:spcPct val="130000"/>
                </a:lnSpc>
                <a:buSzPct val="100000"/>
                <a:buFont typeface="Arial" panose="020B0604020202020204" pitchFamily="34" charset="0"/>
                <a:buChar char="•"/>
                <a:defRPr sz="1800" b="0" i="0" u="none" strike="noStrike" kern="0" cap="none" spc="0" baseline="0">
                  <a:solidFill>
                    <a:srgbClr val="000000"/>
                  </a:solidFill>
                  <a:uFillTx/>
                </a:defRPr>
              </a:pPr>
              <a:r>
                <a:rPr lang="fr-FR" sz="1000" dirty="0">
                  <a:solidFill>
                    <a:srgbClr val="114864"/>
                  </a:solidFill>
                  <a:latin typeface="Avenir Book" pitchFamily="2"/>
                </a:rPr>
                <a:t>L’accès est sécurisé via les protocoles VPN ou portail F5 + leur double authentification</a:t>
              </a:r>
            </a:p>
            <a:p>
              <a:pPr marL="285750" indent="-285750">
                <a:lnSpc>
                  <a:spcPct val="100000"/>
                </a:lnSpc>
                <a:buSzPct val="100000"/>
                <a:buFont typeface="Arial" panose="020B0604020202020204" pitchFamily="34" charset="0"/>
                <a:buChar char="•"/>
                <a:defRPr sz="1800" b="0" i="0" u="none" strike="noStrike" kern="0" cap="none" spc="0" baseline="0">
                  <a:solidFill>
                    <a:srgbClr val="000000"/>
                  </a:solidFill>
                  <a:uFillTx/>
                </a:defRPr>
              </a:pPr>
              <a:r>
                <a:rPr lang="fr-FR" sz="1000" dirty="0">
                  <a:solidFill>
                    <a:srgbClr val="114864"/>
                  </a:solidFill>
                  <a:latin typeface="Avenir Book" pitchFamily="2"/>
                </a:rPr>
                <a:t>Le RAG est sécurisé, en interne comme en externe</a:t>
              </a:r>
            </a:p>
            <a:p>
              <a:pPr marL="285750" indent="-285750">
                <a:lnSpc>
                  <a:spcPct val="130000"/>
                </a:lnSpc>
                <a:buSzPct val="100000"/>
                <a:buFont typeface="Arial" panose="020B0604020202020204" pitchFamily="34" charset="0"/>
                <a:buChar char="•"/>
                <a:defRPr sz="1800" b="0" i="0" u="none" strike="noStrike" kern="0" cap="none" spc="0" baseline="0">
                  <a:solidFill>
                    <a:srgbClr val="000000"/>
                  </a:solidFill>
                  <a:uFillTx/>
                </a:defRPr>
              </a:pPr>
              <a:r>
                <a:rPr lang="fr-FR" sz="1000" dirty="0">
                  <a:solidFill>
                    <a:srgbClr val="114864"/>
                  </a:solidFill>
                  <a:latin typeface="Avenir Book" pitchFamily="2"/>
                </a:rPr>
                <a:t>Seul le contenu des prompts peut partir sur le web, si la recherche est activée</a:t>
              </a:r>
              <a:endParaRPr lang="fr-FR" sz="1400" b="0" i="0" u="none" strike="noStrike" kern="1200" cap="none" spc="0" baseline="0" dirty="0">
                <a:solidFill>
                  <a:srgbClr val="000000"/>
                </a:solidFill>
                <a:uFillTx/>
                <a:latin typeface="Arial"/>
              </a:endParaRPr>
            </a:p>
          </p:txBody>
        </p:sp>
      </p:grpSp>
      <p:grpSp>
        <p:nvGrpSpPr>
          <p:cNvPr id="21" name="Groupe 20">
            <a:extLst>
              <a:ext uri="{FF2B5EF4-FFF2-40B4-BE49-F238E27FC236}">
                <a16:creationId xmlns:a16="http://schemas.microsoft.com/office/drawing/2014/main" id="{C0E9E839-6CC2-F970-9F89-5229B2A9306C}"/>
              </a:ext>
            </a:extLst>
          </p:cNvPr>
          <p:cNvGrpSpPr>
            <a:grpSpLocks noGrp="1" noUngrp="1" noRot="1" noMove="1" noResize="1"/>
          </p:cNvGrpSpPr>
          <p:nvPr/>
        </p:nvGrpSpPr>
        <p:grpSpPr>
          <a:xfrm>
            <a:off x="4615952" y="2065329"/>
            <a:ext cx="3439951" cy="2398920"/>
            <a:chOff x="4613662" y="2111048"/>
            <a:chExt cx="3439951" cy="2398920"/>
          </a:xfrm>
        </p:grpSpPr>
        <p:sp>
          <p:nvSpPr>
            <p:cNvPr id="19" name="Rectangle : coins arrondis 18">
              <a:extLst>
                <a:ext uri="{FF2B5EF4-FFF2-40B4-BE49-F238E27FC236}">
                  <a16:creationId xmlns:a16="http://schemas.microsoft.com/office/drawing/2014/main" id="{6DE8024A-A266-6AE3-886B-E08D4540B14D}"/>
                </a:ext>
              </a:extLst>
            </p:cNvPr>
            <p:cNvSpPr>
              <a:spLocks noGrp="1" noRot="1" noMove="1" noResize="1" noEditPoints="1" noAdjustHandles="1" noChangeArrowheads="1" noChangeShapeType="1"/>
            </p:cNvSpPr>
            <p:nvPr/>
          </p:nvSpPr>
          <p:spPr>
            <a:xfrm>
              <a:off x="4613662" y="2111048"/>
              <a:ext cx="3439951" cy="2398920"/>
            </a:xfrm>
            <a:prstGeom prst="roundRect">
              <a:avLst>
                <a:gd name="adj" fmla="val 6202"/>
              </a:avLst>
            </a:prstGeom>
            <a:solidFill>
              <a:srgbClr val="E4F8F8"/>
            </a:solidFill>
            <a:ln>
              <a:noFill/>
            </a:ln>
            <a:effectLst>
              <a:outerShdw blurRad="127000" dist="25400" dir="8100000" algn="tr" rotWithShape="0">
                <a:prstClr val="black">
                  <a:alpha val="70354"/>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a:extLst>
                <a:ext uri="{FF2B5EF4-FFF2-40B4-BE49-F238E27FC236}">
                  <a16:creationId xmlns:a16="http://schemas.microsoft.com/office/drawing/2014/main" id="{583A02A6-99DD-700C-ED1E-F67EADDDC86C}"/>
                </a:ext>
              </a:extLst>
            </p:cNvPr>
            <p:cNvSpPr txBox="1">
              <a:spLocks noGrp="1" noRot="1" noMove="1" noResize="1" noEditPoints="1" noAdjustHandles="1" noChangeArrowheads="1" noChangeShapeType="1"/>
            </p:cNvSpPr>
            <p:nvPr/>
          </p:nvSpPr>
          <p:spPr>
            <a:xfrm>
              <a:off x="4834238" y="2270414"/>
              <a:ext cx="3194074" cy="2034468"/>
            </a:xfrm>
            <a:prstGeom prst="rect">
              <a:avLst/>
            </a:prstGeom>
            <a:noFill/>
            <a:ln cap="flat">
              <a:noFill/>
            </a:ln>
          </p:spPr>
          <p:txBody>
            <a:bodyPr vert="horz" wrap="square" lIns="91440" tIns="45720" rIns="91440" bIns="45720" anchor="t" anchorCtr="0" compatLnSpc="1">
              <a:spAutoFit/>
            </a:bodyPr>
            <a:lstStyle/>
            <a:p>
              <a:pPr marR="0" lvl="0" indent="0" fontAlgn="auto">
                <a:lnSpc>
                  <a:spcPct val="100000"/>
                </a:lnSpc>
                <a:spcBef>
                  <a:spcPts val="0"/>
                </a:spcBef>
                <a:spcAft>
                  <a:spcPts val="0"/>
                </a:spcAft>
                <a:buNone/>
                <a:tabLst/>
                <a:defRPr sz="1800" b="0" i="0" u="none" strike="noStrike" kern="0" cap="none" spc="0" baseline="0">
                  <a:solidFill>
                    <a:srgbClr val="000000"/>
                  </a:solidFill>
                  <a:uFillTx/>
                </a:defRPr>
              </a:pPr>
              <a:r>
                <a:rPr lang="fr-FR" sz="1200" b="1" kern="0" dirty="0">
                  <a:solidFill>
                    <a:srgbClr val="114864"/>
                  </a:solidFill>
                  <a:latin typeface="Avenir Book" pitchFamily="2"/>
                </a:rPr>
                <a:t>Mais ça n’empêche pas de respecter quelques règles simples : </a:t>
              </a:r>
            </a:p>
            <a:p>
              <a:pPr marR="0" lvl="0" indent="0" fontAlgn="auto">
                <a:lnSpc>
                  <a:spcPct val="100000"/>
                </a:lnSpc>
                <a:spcBef>
                  <a:spcPts val="0"/>
                </a:spcBef>
                <a:spcAft>
                  <a:spcPts val="0"/>
                </a:spcAft>
                <a:buNone/>
                <a:tabLst/>
                <a:defRPr sz="1800" b="0" i="0" u="none" strike="noStrike" kern="0" cap="none" spc="0" baseline="0">
                  <a:solidFill>
                    <a:srgbClr val="000000"/>
                  </a:solidFill>
                  <a:uFillTx/>
                </a:defRPr>
              </a:pPr>
              <a:endParaRPr lang="fr-FR" sz="1200" b="1" kern="0" dirty="0">
                <a:solidFill>
                  <a:srgbClr val="114864"/>
                </a:solidFill>
                <a:latin typeface="Avenir Book" pitchFamily="2"/>
              </a:endParaRPr>
            </a:p>
            <a:p>
              <a:pPr marL="285750" marR="0" lvl="0" indent="-285750" fontAlgn="auto">
                <a:lnSpc>
                  <a:spcPct val="130000"/>
                </a:lnSpc>
                <a:spcBef>
                  <a:spcPts val="0"/>
                </a:spcBef>
                <a:spcAft>
                  <a:spcPts val="0"/>
                </a:spcAft>
                <a:buSzPct val="100000"/>
                <a:buFont typeface="Arial" panose="020B0604020202020204" pitchFamily="34" charset="0"/>
                <a:buChar char="•"/>
                <a:tabLst/>
                <a:defRPr sz="1800" b="0" i="0" u="none" strike="noStrike" kern="0" cap="none" spc="0" baseline="0">
                  <a:solidFill>
                    <a:srgbClr val="000000"/>
                  </a:solidFill>
                  <a:uFillTx/>
                </a:defRPr>
              </a:pPr>
              <a:r>
                <a:rPr lang="fr-FR" sz="1000" kern="0" dirty="0">
                  <a:solidFill>
                    <a:srgbClr val="114864"/>
                  </a:solidFill>
                  <a:latin typeface="Avenir Book" pitchFamily="2"/>
                </a:rPr>
                <a:t>Ne jamais saisir d’informations sensibles ou personnelles dans les prompts</a:t>
              </a:r>
            </a:p>
            <a:p>
              <a:pPr marL="285750" marR="0" lvl="0" indent="-285750" fontAlgn="auto">
                <a:lnSpc>
                  <a:spcPct val="130000"/>
                </a:lnSpc>
                <a:spcBef>
                  <a:spcPts val="0"/>
                </a:spcBef>
                <a:spcAft>
                  <a:spcPts val="0"/>
                </a:spcAft>
                <a:buSzPct val="100000"/>
                <a:buFont typeface="Arial" panose="020B0604020202020204" pitchFamily="34" charset="0"/>
                <a:buChar char="•"/>
                <a:tabLst/>
                <a:defRPr sz="1800" b="0" i="0" u="none" strike="noStrike" kern="0" cap="none" spc="0" baseline="0">
                  <a:solidFill>
                    <a:srgbClr val="000000"/>
                  </a:solidFill>
                  <a:uFillTx/>
                </a:defRPr>
              </a:pPr>
              <a:r>
                <a:rPr lang="fr-FR" sz="1000" kern="0" dirty="0">
                  <a:solidFill>
                    <a:srgbClr val="114864"/>
                  </a:solidFill>
                  <a:latin typeface="Avenir Book" pitchFamily="2"/>
                </a:rPr>
                <a:t>Ne faites pas confiance à l’IA les yeux fermés : une IA peut se tromper, inventer une information ou donner une réponse trompeuse.</a:t>
              </a:r>
            </a:p>
            <a:p>
              <a:pPr marL="285750" marR="0" lvl="0" indent="-285750" fontAlgn="auto">
                <a:lnSpc>
                  <a:spcPct val="130000"/>
                </a:lnSpc>
                <a:spcBef>
                  <a:spcPts val="0"/>
                </a:spcBef>
                <a:spcAft>
                  <a:spcPts val="0"/>
                </a:spcAft>
                <a:buSzPct val="100000"/>
                <a:buFont typeface="Arial" panose="020B0604020202020204" pitchFamily="34" charset="0"/>
                <a:buChar char="•"/>
                <a:tabLst/>
                <a:defRPr sz="1800" b="0" i="0" u="none" strike="noStrike" kern="0" cap="none" spc="0" baseline="0">
                  <a:solidFill>
                    <a:srgbClr val="000000"/>
                  </a:solidFill>
                  <a:uFillTx/>
                </a:defRPr>
              </a:pPr>
              <a:r>
                <a:rPr lang="fr-FR" sz="1000" kern="0" dirty="0">
                  <a:solidFill>
                    <a:srgbClr val="114864"/>
                  </a:solidFill>
                  <a:latin typeface="Avenir Book" pitchFamily="2"/>
                </a:rPr>
                <a:t>Une information que vous ne mettriez pas sur un site public, ne la copiez pas dans le prompt</a:t>
              </a:r>
            </a:p>
          </p:txBody>
        </p:sp>
      </p:grpSp>
      <p:sp>
        <p:nvSpPr>
          <p:cNvPr id="10" name="Espace réservé du pied de page 4">
            <a:extLst>
              <a:ext uri="{FF2B5EF4-FFF2-40B4-BE49-F238E27FC236}">
                <a16:creationId xmlns:a16="http://schemas.microsoft.com/office/drawing/2014/main" id="{769245E6-EB4B-2ECB-00A0-FB64A5B6ACFD}"/>
              </a:ext>
            </a:extLst>
          </p:cNvPr>
          <p:cNvSpPr txBox="1"/>
          <p:nvPr/>
        </p:nvSpPr>
        <p:spPr>
          <a:xfrm>
            <a:off x="169099" y="4842927"/>
            <a:ext cx="3568327" cy="252429"/>
          </a:xfrm>
          <a:prstGeom prst="rect">
            <a:avLst/>
          </a:prstGeom>
          <a:noFill/>
          <a:ln cap="flat">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000" b="0" i="0" u="none" strike="noStrike" kern="1200" cap="none" spc="0" baseline="0" dirty="0">
                <a:solidFill>
                  <a:srgbClr val="FFFFFF"/>
                </a:solidFill>
                <a:uFillTx/>
                <a:latin typeface="Arial"/>
                <a:ea typeface="Calibri" pitchFamily="34"/>
                <a:cs typeface="Calibri" pitchFamily="34"/>
              </a:rPr>
              <a:t>INSERM CHAT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930061-129C-BF42-7ECE-B473B9FDEEF5}"/>
            </a:ext>
          </a:extLst>
        </p:cNvPr>
        <p:cNvGrpSpPr/>
        <p:nvPr/>
      </p:nvGrpSpPr>
      <p:grpSpPr>
        <a:xfrm>
          <a:off x="0" y="0"/>
          <a:ext cx="0" cy="0"/>
          <a:chOff x="0" y="0"/>
          <a:chExt cx="0" cy="0"/>
        </a:xfrm>
      </p:grpSpPr>
      <p:sp>
        <p:nvSpPr>
          <p:cNvPr id="2" name="Rectangle 6">
            <a:extLst>
              <a:ext uri="{FF2B5EF4-FFF2-40B4-BE49-F238E27FC236}">
                <a16:creationId xmlns:a16="http://schemas.microsoft.com/office/drawing/2014/main" id="{33676C26-451A-983B-FC96-A3EC12870D9F}"/>
              </a:ext>
            </a:extLst>
          </p:cNvPr>
          <p:cNvSpPr/>
          <p:nvPr/>
        </p:nvSpPr>
        <p:spPr>
          <a:xfrm flipV="1">
            <a:off x="0" y="528540"/>
            <a:ext cx="5502474" cy="45719"/>
          </a:xfrm>
          <a:prstGeom prst="rect">
            <a:avLst/>
          </a:prstGeom>
          <a:solidFill>
            <a:srgbClr val="114864"/>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3" name="Titre 1">
            <a:extLst>
              <a:ext uri="{FF2B5EF4-FFF2-40B4-BE49-F238E27FC236}">
                <a16:creationId xmlns:a16="http://schemas.microsoft.com/office/drawing/2014/main" id="{1767EC6A-4167-0C4A-732E-0E18A3906DFE}"/>
              </a:ext>
            </a:extLst>
          </p:cNvPr>
          <p:cNvSpPr txBox="1">
            <a:spLocks noGrp="1"/>
          </p:cNvSpPr>
          <p:nvPr>
            <p:ph type="title"/>
          </p:nvPr>
        </p:nvSpPr>
        <p:spPr>
          <a:xfrm>
            <a:off x="5502474" y="356600"/>
            <a:ext cx="2974562" cy="393228"/>
          </a:xfrm>
          <a:prstGeom prst="rect">
            <a:avLst/>
          </a:prstGeom>
          <a:noFill/>
          <a:ln>
            <a:noFill/>
          </a:ln>
        </p:spPr>
        <p:txBody>
          <a:bodyPr vert="horz" wrap="square" lIns="91440" tIns="45720" rIns="91440" bIns="45720" anchor="t" anchorCtr="0" compatLnSpc="1">
            <a:noAutofit/>
          </a:bodyPr>
          <a:lstStyle/>
          <a:p>
            <a:pPr lvl="0" defTabSz="914372">
              <a:spcBef>
                <a:spcPts val="0"/>
              </a:spcBef>
            </a:pPr>
            <a:r>
              <a:rPr lang="fr-FR" sz="1800" b="1" dirty="0">
                <a:solidFill>
                  <a:srgbClr val="114864"/>
                </a:solidFill>
                <a:latin typeface="Arial"/>
              </a:rPr>
              <a:t>Gouvernance et sécurité</a:t>
            </a:r>
            <a:endParaRPr lang="fr-FR" sz="1400" b="1" dirty="0">
              <a:solidFill>
                <a:srgbClr val="FFFFFF"/>
              </a:solidFill>
              <a:latin typeface="Arial"/>
            </a:endParaRPr>
          </a:p>
        </p:txBody>
      </p:sp>
      <p:sp>
        <p:nvSpPr>
          <p:cNvPr id="4" name="Espace réservé du numéro de diapositive 2">
            <a:extLst>
              <a:ext uri="{FF2B5EF4-FFF2-40B4-BE49-F238E27FC236}">
                <a16:creationId xmlns:a16="http://schemas.microsoft.com/office/drawing/2014/main" id="{2095F6D5-2A9A-C9EA-F480-2D7FA05E8C96}"/>
              </a:ext>
            </a:extLst>
          </p:cNvPr>
          <p:cNvSpPr txBox="1"/>
          <p:nvPr/>
        </p:nvSpPr>
        <p:spPr>
          <a:xfrm>
            <a:off x="8248692" y="4841720"/>
            <a:ext cx="617713" cy="215908"/>
          </a:xfrm>
          <a:prstGeom prst="rect">
            <a:avLst/>
          </a:prstGeom>
          <a:noFill/>
          <a:ln cap="flat">
            <a:noFill/>
          </a:ln>
        </p:spPr>
        <p:txBody>
          <a:bodyPr vert="horz" wrap="square" lIns="91440" tIns="45720" rIns="0" bIns="45720"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F33890A-5EBD-4FA9-9EDF-9A9D594EC36C}" type="slidenum">
              <a:rPr lang="fr-FR" sz="900" b="0" i="0" u="none" strike="noStrike" kern="1200" cap="none" spc="0" baseline="0">
                <a:solidFill>
                  <a:srgbClr val="FFFFFF"/>
                </a:solidFill>
                <a:uFillTx/>
                <a:latin typeface="Arial"/>
                <a:ea typeface="Calibri" pitchFamily="34"/>
                <a:cs typeface="Calibri" pitchFamily="34"/>
              </a:rPr>
              <a:t>20</a:t>
            </a:fld>
            <a:endParaRPr lang="fr-FR" sz="900" b="0" i="0" u="none" strike="noStrike" kern="1200" cap="none" spc="0" baseline="0">
              <a:solidFill>
                <a:srgbClr val="FFFFFF"/>
              </a:solidFill>
              <a:uFillTx/>
              <a:latin typeface="Arial"/>
              <a:ea typeface="Calibri" pitchFamily="34"/>
              <a:cs typeface="Calibri" pitchFamily="34"/>
            </a:endParaRPr>
          </a:p>
        </p:txBody>
      </p:sp>
      <p:sp>
        <p:nvSpPr>
          <p:cNvPr id="5" name="Espace réservé de la date 3">
            <a:extLst>
              <a:ext uri="{FF2B5EF4-FFF2-40B4-BE49-F238E27FC236}">
                <a16:creationId xmlns:a16="http://schemas.microsoft.com/office/drawing/2014/main" id="{EFB6A1FC-57E6-1F21-0E3A-C19BC605D4DB}"/>
              </a:ext>
            </a:extLst>
          </p:cNvPr>
          <p:cNvSpPr txBox="1"/>
          <p:nvPr/>
        </p:nvSpPr>
        <p:spPr>
          <a:xfrm>
            <a:off x="7179466" y="4845835"/>
            <a:ext cx="1069226" cy="231096"/>
          </a:xfrm>
          <a:prstGeom prst="rect">
            <a:avLst/>
          </a:prstGeom>
          <a:noFill/>
          <a:ln cap="flat">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EE2D5C7C-C617-4EA7-81CA-E80BB69C863B}" type="datetime1">
              <a:rPr lang="fr-FR" sz="900" b="0" i="0" u="none" strike="noStrike" kern="1200" cap="none" spc="0" baseline="0">
                <a:solidFill>
                  <a:srgbClr val="FFFFFF"/>
                </a:solidFill>
                <a:uFillTx/>
                <a:latin typeface="Arial"/>
                <a:ea typeface="Calibri" pitchFamily="34"/>
                <a:cs typeface="Calibri" pitchFamily="34"/>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07/10/2026</a:t>
            </a:fld>
            <a:endParaRPr lang="fr-FR" sz="900" b="0" i="0" u="none" strike="noStrike" kern="1200" cap="none" spc="0" baseline="0">
              <a:solidFill>
                <a:srgbClr val="FFFFFF"/>
              </a:solidFill>
              <a:uFillTx/>
              <a:latin typeface="Arial"/>
              <a:ea typeface="Calibri" pitchFamily="34"/>
              <a:cs typeface="Calibri" pitchFamily="34"/>
            </a:endParaRPr>
          </a:p>
        </p:txBody>
      </p:sp>
      <p:sp>
        <p:nvSpPr>
          <p:cNvPr id="6" name="Espace réservé du pied de page 4">
            <a:extLst>
              <a:ext uri="{FF2B5EF4-FFF2-40B4-BE49-F238E27FC236}">
                <a16:creationId xmlns:a16="http://schemas.microsoft.com/office/drawing/2014/main" id="{2F8455E2-C44B-976F-B123-1FECF9698935}"/>
              </a:ext>
            </a:extLst>
          </p:cNvPr>
          <p:cNvSpPr txBox="1"/>
          <p:nvPr/>
        </p:nvSpPr>
        <p:spPr>
          <a:xfrm>
            <a:off x="169099" y="4842927"/>
            <a:ext cx="3568327" cy="252429"/>
          </a:xfrm>
          <a:prstGeom prst="rect">
            <a:avLst/>
          </a:prstGeom>
          <a:noFill/>
          <a:ln cap="flat">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000" b="0" i="0" u="none" strike="noStrike" kern="1200" cap="none" spc="0" baseline="0" dirty="0">
                <a:solidFill>
                  <a:srgbClr val="FFFFFF"/>
                </a:solidFill>
                <a:uFillTx/>
                <a:latin typeface="Arial"/>
                <a:ea typeface="Calibri" pitchFamily="34"/>
                <a:cs typeface="Calibri" pitchFamily="34"/>
              </a:rPr>
              <a:t>INSERM </a:t>
            </a:r>
            <a:r>
              <a:rPr lang="fr-FR" sz="1000" b="1" i="0" u="none" strike="sngStrike" kern="1200" cap="none" spc="0" baseline="0" dirty="0">
                <a:solidFill>
                  <a:srgbClr val="FF0000"/>
                </a:solidFill>
                <a:uFillTx/>
                <a:latin typeface="Arial"/>
                <a:ea typeface="Calibri" pitchFamily="34"/>
                <a:cs typeface="Calibri" pitchFamily="34"/>
              </a:rPr>
              <a:t>ASSISTANT</a:t>
            </a:r>
          </a:p>
        </p:txBody>
      </p:sp>
      <p:sp>
        <p:nvSpPr>
          <p:cNvPr id="7" name="ZoneTexte 5">
            <a:extLst>
              <a:ext uri="{FF2B5EF4-FFF2-40B4-BE49-F238E27FC236}">
                <a16:creationId xmlns:a16="http://schemas.microsoft.com/office/drawing/2014/main" id="{244EC0E8-4D9F-2D08-5175-77EC5B12C3D7}"/>
              </a:ext>
            </a:extLst>
          </p:cNvPr>
          <p:cNvSpPr txBox="1"/>
          <p:nvPr/>
        </p:nvSpPr>
        <p:spPr>
          <a:xfrm>
            <a:off x="2481278" y="692251"/>
            <a:ext cx="6064433" cy="276999"/>
          </a:xfrm>
          <a:prstGeom prst="rect">
            <a:avLst/>
          </a:prstGeom>
          <a:noFill/>
          <a:ln cap="flat">
            <a:noFill/>
          </a:ln>
        </p:spPr>
        <p:txBody>
          <a:bodyPr vert="horz" wrap="square" lIns="91440" tIns="45720" rIns="91440" bIns="45720" anchor="t" anchorCtr="0" compatLnSpc="1">
            <a:spAutoFit/>
          </a:bodyPr>
          <a:lstStyle/>
          <a:p>
            <a:pPr marR="0" lvl="0" fontAlgn="auto">
              <a:lnSpc>
                <a:spcPct val="100000"/>
              </a:lnSpc>
              <a:spcBef>
                <a:spcPts val="0"/>
              </a:spcBef>
              <a:spcAft>
                <a:spcPts val="0"/>
              </a:spcAft>
              <a:buSzPct val="100000"/>
              <a:tabLst/>
              <a:defRPr sz="1800" b="0" i="0" u="none" strike="noStrike" kern="0" cap="none" spc="0" baseline="0">
                <a:solidFill>
                  <a:srgbClr val="000000"/>
                </a:solidFill>
                <a:uFillTx/>
              </a:defRPr>
            </a:pPr>
            <a:r>
              <a:rPr lang="fr-FR" sz="1200" kern="0" dirty="0">
                <a:solidFill>
                  <a:srgbClr val="114864"/>
                </a:solidFill>
                <a:latin typeface="Avenir Book" pitchFamily="2"/>
              </a:rPr>
              <a:t>Une connexion contraignante et renforcée, mais </a:t>
            </a:r>
            <a:r>
              <a:rPr lang="fr-FR" sz="1200" b="1" kern="0" dirty="0">
                <a:solidFill>
                  <a:srgbClr val="114864"/>
                </a:solidFill>
                <a:latin typeface="Avenir Book" pitchFamily="2"/>
              </a:rPr>
              <a:t>nécessaire, </a:t>
            </a:r>
            <a:r>
              <a:rPr lang="fr-FR" sz="1200" kern="0" dirty="0">
                <a:solidFill>
                  <a:srgbClr val="114864"/>
                </a:solidFill>
                <a:latin typeface="Avenir Book" pitchFamily="2"/>
              </a:rPr>
              <a:t>valable toute la journée</a:t>
            </a:r>
          </a:p>
        </p:txBody>
      </p:sp>
      <p:pic>
        <p:nvPicPr>
          <p:cNvPr id="10" name="Image 9">
            <a:extLst>
              <a:ext uri="{FF2B5EF4-FFF2-40B4-BE49-F238E27FC236}">
                <a16:creationId xmlns:a16="http://schemas.microsoft.com/office/drawing/2014/main" id="{CA5E624E-49BF-2F43-BCFB-659E04BA86CC}"/>
              </a:ext>
            </a:extLst>
          </p:cNvPr>
          <p:cNvPicPr>
            <a:picLocks noChangeAspect="1"/>
          </p:cNvPicPr>
          <p:nvPr/>
        </p:nvPicPr>
        <p:blipFill>
          <a:blip r:embed="rId3"/>
          <a:stretch>
            <a:fillRect/>
          </a:stretch>
        </p:blipFill>
        <p:spPr>
          <a:xfrm>
            <a:off x="238369" y="1387876"/>
            <a:ext cx="2227652" cy="2300690"/>
          </a:xfrm>
          <a:prstGeom prst="rect">
            <a:avLst/>
          </a:prstGeom>
          <a:ln>
            <a:solidFill>
              <a:schemeClr val="accent1"/>
            </a:solidFill>
          </a:ln>
        </p:spPr>
      </p:pic>
      <p:sp>
        <p:nvSpPr>
          <p:cNvPr id="12" name="Rectangle : coins arrondis 11">
            <a:extLst>
              <a:ext uri="{FF2B5EF4-FFF2-40B4-BE49-F238E27FC236}">
                <a16:creationId xmlns:a16="http://schemas.microsoft.com/office/drawing/2014/main" id="{E7B8A7DA-7CA5-7FBF-43BD-59E05FCD8BBA}"/>
              </a:ext>
            </a:extLst>
          </p:cNvPr>
          <p:cNvSpPr/>
          <p:nvPr/>
        </p:nvSpPr>
        <p:spPr>
          <a:xfrm>
            <a:off x="491834" y="3385019"/>
            <a:ext cx="914400" cy="307777"/>
          </a:xfrm>
          <a:prstGeom prst="round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32" name="Groupe 31">
            <a:extLst>
              <a:ext uri="{FF2B5EF4-FFF2-40B4-BE49-F238E27FC236}">
                <a16:creationId xmlns:a16="http://schemas.microsoft.com/office/drawing/2014/main" id="{63834E60-8A8D-F30F-EE7F-4B2CAA8C20D5}"/>
              </a:ext>
            </a:extLst>
          </p:cNvPr>
          <p:cNvGrpSpPr/>
          <p:nvPr/>
        </p:nvGrpSpPr>
        <p:grpSpPr>
          <a:xfrm>
            <a:off x="2572897" y="1148670"/>
            <a:ext cx="2378785" cy="2632419"/>
            <a:chOff x="2572897" y="1148670"/>
            <a:chExt cx="2378785" cy="2632419"/>
          </a:xfrm>
        </p:grpSpPr>
        <p:grpSp>
          <p:nvGrpSpPr>
            <p:cNvPr id="30" name="Groupe 29">
              <a:extLst>
                <a:ext uri="{FF2B5EF4-FFF2-40B4-BE49-F238E27FC236}">
                  <a16:creationId xmlns:a16="http://schemas.microsoft.com/office/drawing/2014/main" id="{4DC76666-BDF8-B0C2-12A5-2769608E97AE}"/>
                </a:ext>
              </a:extLst>
            </p:cNvPr>
            <p:cNvGrpSpPr/>
            <p:nvPr/>
          </p:nvGrpSpPr>
          <p:grpSpPr>
            <a:xfrm>
              <a:off x="2572897" y="1148670"/>
              <a:ext cx="2378785" cy="2632419"/>
              <a:chOff x="2572897" y="1148670"/>
              <a:chExt cx="2378785" cy="2632419"/>
            </a:xfrm>
          </p:grpSpPr>
          <p:pic>
            <p:nvPicPr>
              <p:cNvPr id="21" name="Image 20">
                <a:extLst>
                  <a:ext uri="{FF2B5EF4-FFF2-40B4-BE49-F238E27FC236}">
                    <a16:creationId xmlns:a16="http://schemas.microsoft.com/office/drawing/2014/main" id="{DB4C2AEB-A660-B4AD-7E6D-F5EE0FCC91A5}"/>
                  </a:ext>
                </a:extLst>
              </p:cNvPr>
              <p:cNvPicPr>
                <a:picLocks noChangeAspect="1"/>
              </p:cNvPicPr>
              <p:nvPr/>
            </p:nvPicPr>
            <p:blipFill>
              <a:blip r:embed="rId4"/>
              <a:srcRect t="15489"/>
              <a:stretch>
                <a:fillRect/>
              </a:stretch>
            </p:blipFill>
            <p:spPr>
              <a:xfrm>
                <a:off x="2673133" y="2988948"/>
                <a:ext cx="1916915" cy="792141"/>
              </a:xfrm>
              <a:prstGeom prst="rect">
                <a:avLst/>
              </a:prstGeom>
              <a:ln>
                <a:solidFill>
                  <a:schemeClr val="accent1"/>
                </a:solidFill>
              </a:ln>
            </p:spPr>
          </p:pic>
          <p:grpSp>
            <p:nvGrpSpPr>
              <p:cNvPr id="27" name="Groupe 26">
                <a:extLst>
                  <a:ext uri="{FF2B5EF4-FFF2-40B4-BE49-F238E27FC236}">
                    <a16:creationId xmlns:a16="http://schemas.microsoft.com/office/drawing/2014/main" id="{71389128-DE43-C74A-706E-F84F79862C22}"/>
                  </a:ext>
                </a:extLst>
              </p:cNvPr>
              <p:cNvGrpSpPr/>
              <p:nvPr/>
            </p:nvGrpSpPr>
            <p:grpSpPr>
              <a:xfrm>
                <a:off x="2572897" y="1148670"/>
                <a:ext cx="2378785" cy="1832675"/>
                <a:chOff x="2572897" y="1148670"/>
                <a:chExt cx="2378785" cy="1832675"/>
              </a:xfrm>
            </p:grpSpPr>
            <p:pic>
              <p:nvPicPr>
                <p:cNvPr id="14" name="Image 13">
                  <a:extLst>
                    <a:ext uri="{FF2B5EF4-FFF2-40B4-BE49-F238E27FC236}">
                      <a16:creationId xmlns:a16="http://schemas.microsoft.com/office/drawing/2014/main" id="{23AF2273-ED57-19F7-52BF-0267C5EE3F08}"/>
                    </a:ext>
                  </a:extLst>
                </p:cNvPr>
                <p:cNvPicPr>
                  <a:picLocks noChangeAspect="1"/>
                </p:cNvPicPr>
                <p:nvPr/>
              </p:nvPicPr>
              <p:blipFill>
                <a:blip r:embed="rId5"/>
                <a:srcRect t="13059" b="3045"/>
                <a:stretch>
                  <a:fillRect/>
                </a:stretch>
              </p:blipFill>
              <p:spPr>
                <a:xfrm>
                  <a:off x="2572897" y="1387876"/>
                  <a:ext cx="2378785" cy="1319609"/>
                </a:xfrm>
                <a:prstGeom prst="rect">
                  <a:avLst/>
                </a:prstGeom>
                <a:ln>
                  <a:solidFill>
                    <a:schemeClr val="accent1"/>
                  </a:solidFill>
                </a:ln>
              </p:spPr>
            </p:pic>
            <p:pic>
              <p:nvPicPr>
                <p:cNvPr id="19" name="Image 18">
                  <a:extLst>
                    <a:ext uri="{FF2B5EF4-FFF2-40B4-BE49-F238E27FC236}">
                      <a16:creationId xmlns:a16="http://schemas.microsoft.com/office/drawing/2014/main" id="{6031B7C6-4A30-191F-B1CB-DD806367F691}"/>
                    </a:ext>
                  </a:extLst>
                </p:cNvPr>
                <p:cNvPicPr>
                  <a:picLocks noChangeAspect="1"/>
                </p:cNvPicPr>
                <p:nvPr/>
              </p:nvPicPr>
              <p:blipFill>
                <a:blip r:embed="rId6"/>
                <a:srcRect/>
                <a:stretch>
                  <a:fillRect/>
                </a:stretch>
              </p:blipFill>
              <p:spPr>
                <a:xfrm>
                  <a:off x="4281432" y="1148670"/>
                  <a:ext cx="583773" cy="537278"/>
                </a:xfrm>
                <a:prstGeom prst="rect">
                  <a:avLst/>
                </a:prstGeom>
              </p:spPr>
            </p:pic>
            <p:sp>
              <p:nvSpPr>
                <p:cNvPr id="26" name="Flèche : bas 25">
                  <a:extLst>
                    <a:ext uri="{FF2B5EF4-FFF2-40B4-BE49-F238E27FC236}">
                      <a16:creationId xmlns:a16="http://schemas.microsoft.com/office/drawing/2014/main" id="{A5CB484D-E8AF-B498-04FE-36B2CB1312D3}"/>
                    </a:ext>
                  </a:extLst>
                </p:cNvPr>
                <p:cNvSpPr/>
                <p:nvPr/>
              </p:nvSpPr>
              <p:spPr>
                <a:xfrm>
                  <a:off x="3448018" y="2707485"/>
                  <a:ext cx="367146" cy="27386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grpSp>
        <p:grpSp>
          <p:nvGrpSpPr>
            <p:cNvPr id="24" name="Groupe 23">
              <a:extLst>
                <a:ext uri="{FF2B5EF4-FFF2-40B4-BE49-F238E27FC236}">
                  <a16:creationId xmlns:a16="http://schemas.microsoft.com/office/drawing/2014/main" id="{95DA179A-A83C-D0BD-8E8E-8E1858ECE0B2}"/>
                </a:ext>
              </a:extLst>
            </p:cNvPr>
            <p:cNvGrpSpPr/>
            <p:nvPr/>
          </p:nvGrpSpPr>
          <p:grpSpPr>
            <a:xfrm>
              <a:off x="2733098" y="1171088"/>
              <a:ext cx="1513317" cy="823969"/>
              <a:chOff x="2733098" y="1171088"/>
              <a:chExt cx="1513317" cy="823969"/>
            </a:xfrm>
          </p:grpSpPr>
          <p:sp>
            <p:nvSpPr>
              <p:cNvPr id="15" name="Rectangle : coins arrondis 14">
                <a:extLst>
                  <a:ext uri="{FF2B5EF4-FFF2-40B4-BE49-F238E27FC236}">
                    <a16:creationId xmlns:a16="http://schemas.microsoft.com/office/drawing/2014/main" id="{11691C92-6986-6759-FBE4-20DDD55D34D9}"/>
                  </a:ext>
                </a:extLst>
              </p:cNvPr>
              <p:cNvSpPr/>
              <p:nvPr/>
            </p:nvSpPr>
            <p:spPr>
              <a:xfrm>
                <a:off x="2763979" y="1593275"/>
                <a:ext cx="1482436" cy="401782"/>
              </a:xfrm>
              <a:prstGeom prst="round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a:extLst>
                  <a:ext uri="{FF2B5EF4-FFF2-40B4-BE49-F238E27FC236}">
                    <a16:creationId xmlns:a16="http://schemas.microsoft.com/office/drawing/2014/main" id="{41890D6C-E87E-9EF1-10A1-AA00335692F5}"/>
                  </a:ext>
                </a:extLst>
              </p:cNvPr>
              <p:cNvSpPr txBox="1"/>
              <p:nvPr/>
            </p:nvSpPr>
            <p:spPr>
              <a:xfrm>
                <a:off x="2733098" y="1171088"/>
                <a:ext cx="1008609" cy="246221"/>
              </a:xfrm>
              <a:prstGeom prst="rect">
                <a:avLst/>
              </a:prstGeom>
              <a:noFill/>
            </p:spPr>
            <p:txBody>
              <a:bodyPr wrap="none" rtlCol="0">
                <a:spAutoFit/>
              </a:bodyPr>
              <a:lstStyle/>
              <a:p>
                <a:r>
                  <a:rPr lang="fr-FR" sz="1000" dirty="0">
                    <a:solidFill>
                      <a:srgbClr val="FF0000"/>
                    </a:solidFill>
                  </a:rPr>
                  <a:t>SANS domaine</a:t>
                </a:r>
              </a:p>
            </p:txBody>
          </p:sp>
          <p:cxnSp>
            <p:nvCxnSpPr>
              <p:cNvPr id="11" name="Connecteur droit 10">
                <a:extLst>
                  <a:ext uri="{FF2B5EF4-FFF2-40B4-BE49-F238E27FC236}">
                    <a16:creationId xmlns:a16="http://schemas.microsoft.com/office/drawing/2014/main" id="{40B83D71-CBBB-E75C-4C19-2E001C7F047C}"/>
                  </a:ext>
                </a:extLst>
              </p:cNvPr>
              <p:cNvCxnSpPr>
                <a:cxnSpLocks/>
                <a:stCxn id="15" idx="1"/>
              </p:cNvCxnSpPr>
              <p:nvPr/>
            </p:nvCxnSpPr>
            <p:spPr>
              <a:xfrm flipV="1">
                <a:off x="2763979" y="1353787"/>
                <a:ext cx="0" cy="440379"/>
              </a:xfrm>
              <a:prstGeom prst="line">
                <a:avLst/>
              </a:prstGeom>
              <a:ln>
                <a:solidFill>
                  <a:srgbClr val="C00000"/>
                </a:solidFill>
              </a:ln>
            </p:spPr>
            <p:style>
              <a:lnRef idx="2">
                <a:schemeClr val="accent1"/>
              </a:lnRef>
              <a:fillRef idx="0">
                <a:schemeClr val="accent1"/>
              </a:fillRef>
              <a:effectRef idx="1">
                <a:schemeClr val="accent1"/>
              </a:effectRef>
              <a:fontRef idx="minor">
                <a:schemeClr val="tx1"/>
              </a:fontRef>
            </p:style>
          </p:cxnSp>
          <p:sp>
            <p:nvSpPr>
              <p:cNvPr id="16" name="Rectangle : coins arrondis 15">
                <a:extLst>
                  <a:ext uri="{FF2B5EF4-FFF2-40B4-BE49-F238E27FC236}">
                    <a16:creationId xmlns:a16="http://schemas.microsoft.com/office/drawing/2014/main" id="{4899652A-BFA9-ECD2-AFC1-B099A43E2C35}"/>
                  </a:ext>
                </a:extLst>
              </p:cNvPr>
              <p:cNvSpPr/>
              <p:nvPr/>
            </p:nvSpPr>
            <p:spPr>
              <a:xfrm>
                <a:off x="2763978" y="1174649"/>
                <a:ext cx="946851" cy="213227"/>
              </a:xfrm>
              <a:prstGeom prst="round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sp>
        <p:nvSpPr>
          <p:cNvPr id="9" name="ZoneTexte 5">
            <a:extLst>
              <a:ext uri="{FF2B5EF4-FFF2-40B4-BE49-F238E27FC236}">
                <a16:creationId xmlns:a16="http://schemas.microsoft.com/office/drawing/2014/main" id="{8C626C6E-83D0-AC2E-08C9-B9556C0BCDF3}"/>
              </a:ext>
            </a:extLst>
          </p:cNvPr>
          <p:cNvSpPr txBox="1"/>
          <p:nvPr/>
        </p:nvSpPr>
        <p:spPr>
          <a:xfrm>
            <a:off x="169100" y="3868776"/>
            <a:ext cx="5201040" cy="797782"/>
          </a:xfrm>
          <a:prstGeom prst="rect">
            <a:avLst/>
          </a:prstGeom>
          <a:noFill/>
          <a:ln cap="flat">
            <a:noFill/>
          </a:ln>
        </p:spPr>
        <p:txBody>
          <a:bodyPr vert="horz" wrap="square" lIns="91440" tIns="45720" rIns="91440" bIns="45720" anchor="t" anchorCtr="0" compatLnSpc="1">
            <a:spAutoFit/>
          </a:bodyPr>
          <a:lstStyle/>
          <a:p>
            <a:pPr algn="ctr">
              <a:lnSpc>
                <a:spcPct val="130000"/>
              </a:lnSpc>
            </a:pPr>
            <a:r>
              <a:rPr lang="fr-FR" sz="1200" dirty="0">
                <a:latin typeface="Avenir Book" panose="02000503020000020003" pitchFamily="2" charset="0"/>
              </a:rPr>
              <a:t> </a:t>
            </a:r>
            <a:r>
              <a:rPr lang="fr-FR" sz="1200" dirty="0">
                <a:solidFill>
                  <a:schemeClr val="accent1">
                    <a:lumMod val="75000"/>
                  </a:schemeClr>
                </a:solidFill>
                <a:latin typeface="Avenir Book" panose="02000503020000020003" pitchFamily="2" charset="0"/>
              </a:rPr>
              <a:t>En cas de difficulté lors de la connexion, pensez à vider le cache de votre navigateur. Si le problème persiste, contactez le support DSI : </a:t>
            </a:r>
            <a:r>
              <a:rPr lang="fr-FR" sz="1200" dirty="0" err="1">
                <a:solidFill>
                  <a:schemeClr val="accent1">
                    <a:lumMod val="75000"/>
                  </a:schemeClr>
                </a:solidFill>
                <a:latin typeface="Avenir Book" panose="02000503020000020003" pitchFamily="2" charset="0"/>
              </a:rPr>
              <a:t>support.dsi@inserm.fr</a:t>
            </a:r>
            <a:endParaRPr lang="fr-FR" sz="1200" dirty="0">
              <a:solidFill>
                <a:schemeClr val="accent1">
                  <a:lumMod val="75000"/>
                </a:schemeClr>
              </a:solidFill>
              <a:latin typeface="Avenir Book" panose="02000503020000020003" pitchFamily="2" charset="0"/>
            </a:endParaRPr>
          </a:p>
        </p:txBody>
      </p:sp>
      <p:grpSp>
        <p:nvGrpSpPr>
          <p:cNvPr id="13" name="Groupe 12">
            <a:extLst>
              <a:ext uri="{FF2B5EF4-FFF2-40B4-BE49-F238E27FC236}">
                <a16:creationId xmlns:a16="http://schemas.microsoft.com/office/drawing/2014/main" id="{175C390D-E354-FDDF-8726-642FF610D63B}"/>
              </a:ext>
            </a:extLst>
          </p:cNvPr>
          <p:cNvGrpSpPr/>
          <p:nvPr/>
        </p:nvGrpSpPr>
        <p:grpSpPr>
          <a:xfrm>
            <a:off x="4951682" y="1387876"/>
            <a:ext cx="3950652" cy="3261239"/>
            <a:chOff x="4951682" y="1387876"/>
            <a:chExt cx="3950652" cy="3261239"/>
          </a:xfrm>
        </p:grpSpPr>
        <p:grpSp>
          <p:nvGrpSpPr>
            <p:cNvPr id="33" name="Groupe 32">
              <a:extLst>
                <a:ext uri="{FF2B5EF4-FFF2-40B4-BE49-F238E27FC236}">
                  <a16:creationId xmlns:a16="http://schemas.microsoft.com/office/drawing/2014/main" id="{54AD5D21-24A5-D573-94DA-547DC156E7BB}"/>
                </a:ext>
              </a:extLst>
            </p:cNvPr>
            <p:cNvGrpSpPr/>
            <p:nvPr/>
          </p:nvGrpSpPr>
          <p:grpSpPr>
            <a:xfrm>
              <a:off x="4951682" y="1387876"/>
              <a:ext cx="3950652" cy="3261239"/>
              <a:chOff x="4951682" y="1387876"/>
              <a:chExt cx="3950652" cy="3261239"/>
            </a:xfrm>
          </p:grpSpPr>
          <p:pic>
            <p:nvPicPr>
              <p:cNvPr id="35" name="Image 34">
                <a:extLst>
                  <a:ext uri="{FF2B5EF4-FFF2-40B4-BE49-F238E27FC236}">
                    <a16:creationId xmlns:a16="http://schemas.microsoft.com/office/drawing/2014/main" id="{27DB6B12-8515-DD5E-D3C7-02816F58497E}"/>
                  </a:ext>
                </a:extLst>
              </p:cNvPr>
              <p:cNvPicPr>
                <a:picLocks noChangeAspect="1"/>
              </p:cNvPicPr>
              <p:nvPr/>
            </p:nvPicPr>
            <p:blipFill>
              <a:blip r:embed="rId7"/>
              <a:stretch>
                <a:fillRect/>
              </a:stretch>
            </p:blipFill>
            <p:spPr>
              <a:xfrm>
                <a:off x="7353113" y="3619836"/>
                <a:ext cx="1537221" cy="1029279"/>
              </a:xfrm>
              <a:prstGeom prst="rect">
                <a:avLst/>
              </a:prstGeom>
              <a:ln>
                <a:solidFill>
                  <a:schemeClr val="accent1"/>
                </a:solidFill>
              </a:ln>
            </p:spPr>
          </p:pic>
          <p:grpSp>
            <p:nvGrpSpPr>
              <p:cNvPr id="28" name="Groupe 27">
                <a:extLst>
                  <a:ext uri="{FF2B5EF4-FFF2-40B4-BE49-F238E27FC236}">
                    <a16:creationId xmlns:a16="http://schemas.microsoft.com/office/drawing/2014/main" id="{A919E067-B569-2810-0DE9-6DD4142D585F}"/>
                  </a:ext>
                </a:extLst>
              </p:cNvPr>
              <p:cNvGrpSpPr/>
              <p:nvPr/>
            </p:nvGrpSpPr>
            <p:grpSpPr>
              <a:xfrm>
                <a:off x="4951682" y="1387876"/>
                <a:ext cx="3950652" cy="3261239"/>
                <a:chOff x="4951682" y="1387876"/>
                <a:chExt cx="3950652" cy="3261239"/>
              </a:xfrm>
            </p:grpSpPr>
            <p:pic>
              <p:nvPicPr>
                <p:cNvPr id="23" name="Image 22">
                  <a:extLst>
                    <a:ext uri="{FF2B5EF4-FFF2-40B4-BE49-F238E27FC236}">
                      <a16:creationId xmlns:a16="http://schemas.microsoft.com/office/drawing/2014/main" id="{C6B4C086-6633-F94D-7113-45D8FA8B1D00}"/>
                    </a:ext>
                  </a:extLst>
                </p:cNvPr>
                <p:cNvPicPr>
                  <a:picLocks noChangeAspect="1"/>
                </p:cNvPicPr>
                <p:nvPr/>
              </p:nvPicPr>
              <p:blipFill>
                <a:blip r:embed="rId8"/>
                <a:stretch>
                  <a:fillRect/>
                </a:stretch>
              </p:blipFill>
              <p:spPr>
                <a:xfrm>
                  <a:off x="5554032" y="1387876"/>
                  <a:ext cx="3348302" cy="1519474"/>
                </a:xfrm>
                <a:prstGeom prst="rect">
                  <a:avLst/>
                </a:prstGeom>
                <a:ln>
                  <a:solidFill>
                    <a:schemeClr val="accent1"/>
                  </a:solidFill>
                </a:ln>
              </p:spPr>
            </p:pic>
            <p:pic>
              <p:nvPicPr>
                <p:cNvPr id="25" name="Image 24">
                  <a:extLst>
                    <a:ext uri="{FF2B5EF4-FFF2-40B4-BE49-F238E27FC236}">
                      <a16:creationId xmlns:a16="http://schemas.microsoft.com/office/drawing/2014/main" id="{7B7D8FF4-58F9-2699-869C-AE404B246DBA}"/>
                    </a:ext>
                  </a:extLst>
                </p:cNvPr>
                <p:cNvPicPr>
                  <a:picLocks noChangeAspect="1"/>
                </p:cNvPicPr>
                <p:nvPr/>
              </p:nvPicPr>
              <p:blipFill>
                <a:blip r:embed="rId9"/>
                <a:srcRect l="8957" t="3982"/>
                <a:stretch>
                  <a:fillRect/>
                </a:stretch>
              </p:blipFill>
              <p:spPr>
                <a:xfrm>
                  <a:off x="5562486" y="2993863"/>
                  <a:ext cx="1586800" cy="1655252"/>
                </a:xfrm>
                <a:prstGeom prst="rect">
                  <a:avLst/>
                </a:prstGeom>
                <a:ln>
                  <a:solidFill>
                    <a:schemeClr val="accent1"/>
                  </a:solidFill>
                </a:ln>
              </p:spPr>
            </p:pic>
            <p:sp>
              <p:nvSpPr>
                <p:cNvPr id="29" name="Rectangle : coins arrondis 28">
                  <a:extLst>
                    <a:ext uri="{FF2B5EF4-FFF2-40B4-BE49-F238E27FC236}">
                      <a16:creationId xmlns:a16="http://schemas.microsoft.com/office/drawing/2014/main" id="{DF8E25B3-3AE1-8497-C9FA-CA6CA7989D4C}"/>
                    </a:ext>
                  </a:extLst>
                </p:cNvPr>
                <p:cNvSpPr/>
                <p:nvPr/>
              </p:nvSpPr>
              <p:spPr>
                <a:xfrm>
                  <a:off x="7648115" y="2267711"/>
                  <a:ext cx="1130125" cy="576703"/>
                </a:xfrm>
                <a:prstGeom prst="round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9" name="Flèche : bas 38">
                  <a:extLst>
                    <a:ext uri="{FF2B5EF4-FFF2-40B4-BE49-F238E27FC236}">
                      <a16:creationId xmlns:a16="http://schemas.microsoft.com/office/drawing/2014/main" id="{8B0B56E4-5015-955A-97F7-5D363E745C91}"/>
                    </a:ext>
                  </a:extLst>
                </p:cNvPr>
                <p:cNvSpPr/>
                <p:nvPr/>
              </p:nvSpPr>
              <p:spPr>
                <a:xfrm rot="16200000">
                  <a:off x="7021129" y="4191720"/>
                  <a:ext cx="367146" cy="27386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2" name="Rectangle 41">
                  <a:extLst>
                    <a:ext uri="{FF2B5EF4-FFF2-40B4-BE49-F238E27FC236}">
                      <a16:creationId xmlns:a16="http://schemas.microsoft.com/office/drawing/2014/main" id="{9EBFF7D0-E739-5C50-25AC-4EB23C24F2AB}"/>
                    </a:ext>
                  </a:extLst>
                </p:cNvPr>
                <p:cNvSpPr/>
                <p:nvPr/>
              </p:nvSpPr>
              <p:spPr>
                <a:xfrm>
                  <a:off x="4951682" y="1685948"/>
                  <a:ext cx="554959" cy="923330"/>
                </a:xfrm>
                <a:prstGeom prst="rect">
                  <a:avLst/>
                </a:prstGeom>
                <a:noFill/>
              </p:spPr>
              <p:txBody>
                <a:bodyPr wrap="none" lIns="91440" tIns="45720" rIns="91440" bIns="45720">
                  <a:spAutoFit/>
                </a:bodyPr>
                <a:lstStyle/>
                <a:p>
                  <a:pPr algn="ctr"/>
                  <a:r>
                    <a:rPr lang="fr-FR" sz="5400" b="1" cap="none" spc="0" dirty="0">
                      <a:ln w="0"/>
                      <a:solidFill>
                        <a:schemeClr val="accent1"/>
                      </a:solidFill>
                      <a:effectLst>
                        <a:outerShdw blurRad="38100" dist="19050" dir="2700000" algn="tl" rotWithShape="0">
                          <a:schemeClr val="dk1">
                            <a:alpha val="40000"/>
                          </a:schemeClr>
                        </a:outerShdw>
                      </a:effectLst>
                    </a:rPr>
                    <a:t>+</a:t>
                  </a:r>
                </a:p>
              </p:txBody>
            </p:sp>
          </p:grpSp>
        </p:grpSp>
        <p:sp>
          <p:nvSpPr>
            <p:cNvPr id="22" name="Flèche à angle droit 21">
              <a:extLst>
                <a:ext uri="{FF2B5EF4-FFF2-40B4-BE49-F238E27FC236}">
                  <a16:creationId xmlns:a16="http://schemas.microsoft.com/office/drawing/2014/main" id="{E55A5779-FFA2-E757-8B06-883E99AE82B6}"/>
                </a:ext>
              </a:extLst>
            </p:cNvPr>
            <p:cNvSpPr/>
            <p:nvPr/>
          </p:nvSpPr>
          <p:spPr>
            <a:xfrm rot="16200000" flipH="1">
              <a:off x="7190713" y="2732686"/>
              <a:ext cx="699479" cy="945361"/>
            </a:xfrm>
            <a:prstGeom prst="ben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455410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name="Slide383">
    <p:spTree>
      <p:nvGrpSpPr>
        <p:cNvPr id="1" name=""/>
        <p:cNvGrpSpPr/>
        <p:nvPr/>
      </p:nvGrpSpPr>
      <p:grpSpPr>
        <a:xfrm>
          <a:off x="0" y="0"/>
          <a:ext cx="0" cy="0"/>
          <a:chOff x="0" y="0"/>
          <a:chExt cx="0" cy="0"/>
        </a:xfrm>
      </p:grpSpPr>
      <p:pic>
        <p:nvPicPr>
          <p:cNvPr id="2" name="Image 6">
            <a:extLst>
              <a:ext uri="{FF2B5EF4-FFF2-40B4-BE49-F238E27FC236}">
                <a16:creationId xmlns:a16="http://schemas.microsoft.com/office/drawing/2014/main" id="{F2AD185F-692C-63ED-1CAC-81CF046B0053}"/>
              </a:ext>
            </a:extLst>
          </p:cNvPr>
          <p:cNvPicPr>
            <a:picLocks noChangeAspect="1"/>
          </p:cNvPicPr>
          <p:nvPr/>
        </p:nvPicPr>
        <p:blipFill>
          <a:blip r:embed="rId2"/>
          <a:srcRect l="7407"/>
          <a:stretch>
            <a:fillRect/>
          </a:stretch>
        </p:blipFill>
        <p:spPr>
          <a:xfrm flipH="1">
            <a:off x="0" y="2571749"/>
            <a:ext cx="9144000" cy="2571749"/>
          </a:xfrm>
          <a:prstGeom prst="rect">
            <a:avLst/>
          </a:prstGeom>
          <a:noFill/>
          <a:ln cap="flat">
            <a:noFill/>
          </a:ln>
        </p:spPr>
      </p:pic>
      <p:sp>
        <p:nvSpPr>
          <p:cNvPr id="3" name="Titre 2">
            <a:extLst>
              <a:ext uri="{FF2B5EF4-FFF2-40B4-BE49-F238E27FC236}">
                <a16:creationId xmlns:a16="http://schemas.microsoft.com/office/drawing/2014/main" id="{B1C24B66-5482-D3B1-B758-4CBDB7AE5EDC}"/>
              </a:ext>
            </a:extLst>
          </p:cNvPr>
          <p:cNvSpPr txBox="1">
            <a:spLocks noGrp="1"/>
          </p:cNvSpPr>
          <p:nvPr>
            <p:ph type="title"/>
          </p:nvPr>
        </p:nvSpPr>
        <p:spPr>
          <a:xfrm>
            <a:off x="4572000" y="3046691"/>
            <a:ext cx="3695117" cy="383727"/>
          </a:xfrm>
        </p:spPr>
        <p:txBody>
          <a:bodyPr/>
          <a:lstStyle/>
          <a:p>
            <a:pPr lvl="0"/>
            <a:r>
              <a:rPr lang="fr-FR" dirty="0"/>
              <a:t>Démonstration </a:t>
            </a:r>
          </a:p>
        </p:txBody>
      </p:sp>
      <p:pic>
        <p:nvPicPr>
          <p:cNvPr id="6" name="Image 5">
            <a:extLst>
              <a:ext uri="{FF2B5EF4-FFF2-40B4-BE49-F238E27FC236}">
                <a16:creationId xmlns:a16="http://schemas.microsoft.com/office/drawing/2014/main" id="{CD4B6E53-735A-19A1-6F62-5F0ABB2A45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4529066"/>
            <a:ext cx="3505199" cy="498489"/>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3A7267-2791-08D7-4FE2-FDCE9F708077}"/>
            </a:ext>
          </a:extLst>
        </p:cNvPr>
        <p:cNvGrpSpPr/>
        <p:nvPr/>
      </p:nvGrpSpPr>
      <p:grpSpPr>
        <a:xfrm>
          <a:off x="0" y="0"/>
          <a:ext cx="0" cy="0"/>
          <a:chOff x="0" y="0"/>
          <a:chExt cx="0" cy="0"/>
        </a:xfrm>
      </p:grpSpPr>
      <p:pic>
        <p:nvPicPr>
          <p:cNvPr id="2" name="Image 6">
            <a:extLst>
              <a:ext uri="{FF2B5EF4-FFF2-40B4-BE49-F238E27FC236}">
                <a16:creationId xmlns:a16="http://schemas.microsoft.com/office/drawing/2014/main" id="{C503DFC6-23A1-8D99-E364-E46C0369CEE3}"/>
              </a:ext>
            </a:extLst>
          </p:cNvPr>
          <p:cNvPicPr>
            <a:picLocks noChangeAspect="1"/>
          </p:cNvPicPr>
          <p:nvPr/>
        </p:nvPicPr>
        <p:blipFill>
          <a:blip r:embed="rId2"/>
          <a:srcRect l="7407"/>
          <a:stretch>
            <a:fillRect/>
          </a:stretch>
        </p:blipFill>
        <p:spPr>
          <a:xfrm flipH="1">
            <a:off x="0" y="2571750"/>
            <a:ext cx="9144000" cy="2571749"/>
          </a:xfrm>
          <a:prstGeom prst="rect">
            <a:avLst/>
          </a:prstGeom>
          <a:noFill/>
          <a:ln cap="flat">
            <a:noFill/>
          </a:ln>
        </p:spPr>
      </p:pic>
      <p:sp>
        <p:nvSpPr>
          <p:cNvPr id="3" name="Titre 2">
            <a:extLst>
              <a:ext uri="{FF2B5EF4-FFF2-40B4-BE49-F238E27FC236}">
                <a16:creationId xmlns:a16="http://schemas.microsoft.com/office/drawing/2014/main" id="{2CCFABC2-BBF7-4974-FC81-0AFE2AF7FAC1}"/>
              </a:ext>
            </a:extLst>
          </p:cNvPr>
          <p:cNvSpPr txBox="1">
            <a:spLocks noGrp="1"/>
          </p:cNvSpPr>
          <p:nvPr>
            <p:ph type="title"/>
          </p:nvPr>
        </p:nvSpPr>
        <p:spPr>
          <a:xfrm>
            <a:off x="4572000" y="3042419"/>
            <a:ext cx="4007224" cy="383727"/>
          </a:xfrm>
        </p:spPr>
        <p:txBody>
          <a:bodyPr>
            <a:normAutofit fontScale="90000"/>
          </a:bodyPr>
          <a:lstStyle/>
          <a:p>
            <a:pPr lvl="0"/>
            <a:r>
              <a:rPr lang="fr-FR" sz="2200" dirty="0"/>
              <a:t>Accompagnement</a:t>
            </a:r>
            <a:r>
              <a:rPr lang="fr-FR" dirty="0"/>
              <a:t> et formations </a:t>
            </a:r>
          </a:p>
        </p:txBody>
      </p:sp>
      <p:pic>
        <p:nvPicPr>
          <p:cNvPr id="6" name="Image 5">
            <a:extLst>
              <a:ext uri="{FF2B5EF4-FFF2-40B4-BE49-F238E27FC236}">
                <a16:creationId xmlns:a16="http://schemas.microsoft.com/office/drawing/2014/main" id="{77F30385-2757-CD58-3E58-83DAA1298D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4529066"/>
            <a:ext cx="3505199" cy="498489"/>
          </a:xfrm>
          <a:prstGeom prst="rect">
            <a:avLst/>
          </a:prstGeom>
        </p:spPr>
      </p:pic>
    </p:spTree>
    <p:extLst>
      <p:ext uri="{BB962C8B-B14F-4D97-AF65-F5344CB8AC3E}">
        <p14:creationId xmlns:p14="http://schemas.microsoft.com/office/powerpoint/2010/main" val="1036127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401">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8947D68D-F14B-9004-2191-996194C76AA8}"/>
              </a:ext>
            </a:extLst>
          </p:cNvPr>
          <p:cNvPicPr>
            <a:picLocks noChangeAspect="1"/>
          </p:cNvPicPr>
          <p:nvPr/>
        </p:nvPicPr>
        <p:blipFill>
          <a:blip r:embed="rId3">
            <a:extLst>
              <a:ext uri="{28A0092B-C50C-407E-A947-70E740481C1C}">
                <a14:useLocalDpi xmlns:a14="http://schemas.microsoft.com/office/drawing/2010/main" val="0"/>
              </a:ext>
            </a:extLst>
          </a:blip>
          <a:srcRect t="2407"/>
          <a:stretch>
            <a:fillRect/>
          </a:stretch>
        </p:blipFill>
        <p:spPr>
          <a:xfrm>
            <a:off x="570304" y="852929"/>
            <a:ext cx="2690894" cy="3437641"/>
          </a:xfrm>
          <a:prstGeom prst="rect">
            <a:avLst/>
          </a:prstGeom>
        </p:spPr>
      </p:pic>
      <p:sp>
        <p:nvSpPr>
          <p:cNvPr id="2" name="Rectangle 6">
            <a:extLst>
              <a:ext uri="{FF2B5EF4-FFF2-40B4-BE49-F238E27FC236}">
                <a16:creationId xmlns:a16="http://schemas.microsoft.com/office/drawing/2014/main" id="{C41F9FD0-E197-6ACD-BD0F-718C798F0AF0}"/>
              </a:ext>
            </a:extLst>
          </p:cNvPr>
          <p:cNvSpPr/>
          <p:nvPr/>
        </p:nvSpPr>
        <p:spPr>
          <a:xfrm flipV="1">
            <a:off x="0" y="528541"/>
            <a:ext cx="4705813" cy="45720"/>
          </a:xfrm>
          <a:prstGeom prst="rect">
            <a:avLst/>
          </a:prstGeom>
          <a:solidFill>
            <a:srgbClr val="114864"/>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3" name="Titre 1">
            <a:extLst>
              <a:ext uri="{FF2B5EF4-FFF2-40B4-BE49-F238E27FC236}">
                <a16:creationId xmlns:a16="http://schemas.microsoft.com/office/drawing/2014/main" id="{815632F5-2B22-EEC6-E152-7E0D0DC95A38}"/>
              </a:ext>
            </a:extLst>
          </p:cNvPr>
          <p:cNvSpPr txBox="1">
            <a:spLocks noGrp="1"/>
          </p:cNvSpPr>
          <p:nvPr>
            <p:ph type="title"/>
          </p:nvPr>
        </p:nvSpPr>
        <p:spPr>
          <a:xfrm>
            <a:off x="4775536" y="412019"/>
            <a:ext cx="4470602" cy="393228"/>
          </a:xfrm>
          <a:prstGeom prst="rect">
            <a:avLst/>
          </a:prstGeom>
          <a:noFill/>
          <a:ln>
            <a:noFill/>
          </a:ln>
        </p:spPr>
        <p:txBody>
          <a:bodyPr vert="horz" wrap="square" lIns="91440" tIns="45720" rIns="91440" bIns="45720" anchor="t" anchorCtr="0" compatLnSpc="1">
            <a:noAutofit/>
          </a:bodyPr>
          <a:lstStyle/>
          <a:p>
            <a:pPr lvl="0" defTabSz="914372">
              <a:spcBef>
                <a:spcPts val="0"/>
              </a:spcBef>
            </a:pPr>
            <a:r>
              <a:rPr lang="fr-FR" sz="1800" b="1" dirty="0">
                <a:solidFill>
                  <a:srgbClr val="114864"/>
                </a:solidFill>
                <a:latin typeface="Arial"/>
              </a:rPr>
              <a:t>Accompagnement - Formations</a:t>
            </a:r>
            <a:endParaRPr lang="fr-FR" sz="1400" b="1" dirty="0">
              <a:solidFill>
                <a:srgbClr val="FFFFFF"/>
              </a:solidFill>
              <a:latin typeface="Arial"/>
            </a:endParaRPr>
          </a:p>
        </p:txBody>
      </p:sp>
      <p:sp>
        <p:nvSpPr>
          <p:cNvPr id="4" name="Espace réservé du numéro de diapositive 2">
            <a:extLst>
              <a:ext uri="{FF2B5EF4-FFF2-40B4-BE49-F238E27FC236}">
                <a16:creationId xmlns:a16="http://schemas.microsoft.com/office/drawing/2014/main" id="{53F6C312-3CB5-8AA8-7F3F-7AC384EA11C7}"/>
              </a:ext>
            </a:extLst>
          </p:cNvPr>
          <p:cNvSpPr txBox="1"/>
          <p:nvPr/>
        </p:nvSpPr>
        <p:spPr>
          <a:xfrm>
            <a:off x="8248692" y="4841720"/>
            <a:ext cx="617713" cy="215908"/>
          </a:xfrm>
          <a:prstGeom prst="rect">
            <a:avLst/>
          </a:prstGeom>
          <a:noFill/>
          <a:ln cap="flat">
            <a:noFill/>
          </a:ln>
        </p:spPr>
        <p:txBody>
          <a:bodyPr vert="horz" wrap="square" lIns="91440" tIns="45720" rIns="0" bIns="45720"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381DAB6F-363B-4393-991E-F48CCE73AA15}" type="slidenum">
              <a:rPr lang="fr-FR" sz="900" b="0" i="0" u="none" strike="noStrike" kern="1200" cap="none" spc="0" baseline="0">
                <a:solidFill>
                  <a:srgbClr val="FFFFFF"/>
                </a:solidFill>
                <a:uFillTx/>
                <a:latin typeface="Arial"/>
                <a:ea typeface="Calibri" pitchFamily="34"/>
                <a:cs typeface="Calibri" pitchFamily="34"/>
              </a:rPr>
              <a:t>23</a:t>
            </a:fld>
            <a:endParaRPr lang="fr-FR" sz="900" b="0" i="0" u="none" strike="noStrike" kern="1200" cap="none" spc="0" baseline="0">
              <a:solidFill>
                <a:srgbClr val="FFFFFF"/>
              </a:solidFill>
              <a:uFillTx/>
              <a:latin typeface="Arial"/>
              <a:ea typeface="Calibri" pitchFamily="34"/>
              <a:cs typeface="Calibri" pitchFamily="34"/>
            </a:endParaRPr>
          </a:p>
        </p:txBody>
      </p:sp>
      <p:sp>
        <p:nvSpPr>
          <p:cNvPr id="5" name="Espace réservé de la date 3">
            <a:extLst>
              <a:ext uri="{FF2B5EF4-FFF2-40B4-BE49-F238E27FC236}">
                <a16:creationId xmlns:a16="http://schemas.microsoft.com/office/drawing/2014/main" id="{90EC77C4-A6D3-ECCC-8A37-7B3DBE536B6D}"/>
              </a:ext>
            </a:extLst>
          </p:cNvPr>
          <p:cNvSpPr txBox="1"/>
          <p:nvPr/>
        </p:nvSpPr>
        <p:spPr>
          <a:xfrm>
            <a:off x="7179466" y="4845835"/>
            <a:ext cx="1069226" cy="231096"/>
          </a:xfrm>
          <a:prstGeom prst="rect">
            <a:avLst/>
          </a:prstGeom>
          <a:noFill/>
          <a:ln cap="flat">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9C69C2F5-E9EF-44E5-ABB8-B082E1E1E22F}" type="datetime1">
              <a:rPr lang="fr-FR" sz="900" b="0" i="0" u="none" strike="noStrike" kern="1200" cap="none" spc="0" baseline="0">
                <a:solidFill>
                  <a:srgbClr val="FFFFFF"/>
                </a:solidFill>
                <a:uFillTx/>
                <a:latin typeface="Arial"/>
                <a:ea typeface="Calibri" pitchFamily="34"/>
                <a:cs typeface="Calibri" pitchFamily="34"/>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07/10/2026</a:t>
            </a:fld>
            <a:endParaRPr lang="fr-FR" sz="900" b="0" i="0" u="none" strike="noStrike" kern="1200" cap="none" spc="0" baseline="0">
              <a:solidFill>
                <a:srgbClr val="FFFFFF"/>
              </a:solidFill>
              <a:uFillTx/>
              <a:latin typeface="Arial"/>
              <a:ea typeface="Calibri" pitchFamily="34"/>
              <a:cs typeface="Calibri" pitchFamily="34"/>
            </a:endParaRPr>
          </a:p>
        </p:txBody>
      </p:sp>
      <p:pic>
        <p:nvPicPr>
          <p:cNvPr id="22" name="Image 21">
            <a:extLst>
              <a:ext uri="{FF2B5EF4-FFF2-40B4-BE49-F238E27FC236}">
                <a16:creationId xmlns:a16="http://schemas.microsoft.com/office/drawing/2014/main" id="{57F572FA-75B2-6E3B-D6E8-EFE50AF36DB7}"/>
              </a:ext>
            </a:extLst>
          </p:cNvPr>
          <p:cNvPicPr>
            <a:picLocks noChangeAspect="1"/>
          </p:cNvPicPr>
          <p:nvPr/>
        </p:nvPicPr>
        <p:blipFill>
          <a:blip r:embed="rId4"/>
          <a:stretch>
            <a:fillRect/>
          </a:stretch>
        </p:blipFill>
        <p:spPr>
          <a:xfrm>
            <a:off x="605935" y="655149"/>
            <a:ext cx="2552502" cy="139590"/>
          </a:xfrm>
          <a:prstGeom prst="rect">
            <a:avLst/>
          </a:prstGeom>
        </p:spPr>
      </p:pic>
      <p:grpSp>
        <p:nvGrpSpPr>
          <p:cNvPr id="23" name="Groupe 22">
            <a:extLst>
              <a:ext uri="{FF2B5EF4-FFF2-40B4-BE49-F238E27FC236}">
                <a16:creationId xmlns:a16="http://schemas.microsoft.com/office/drawing/2014/main" id="{04CE9A49-D109-4AA3-4C36-1C0753310119}"/>
              </a:ext>
            </a:extLst>
          </p:cNvPr>
          <p:cNvGrpSpPr/>
          <p:nvPr/>
        </p:nvGrpSpPr>
        <p:grpSpPr>
          <a:xfrm>
            <a:off x="884871" y="765804"/>
            <a:ext cx="4741973" cy="3680408"/>
            <a:chOff x="884871" y="765804"/>
            <a:chExt cx="4741973" cy="3680408"/>
          </a:xfrm>
        </p:grpSpPr>
        <p:pic>
          <p:nvPicPr>
            <p:cNvPr id="13" name="Image 12">
              <a:extLst>
                <a:ext uri="{FF2B5EF4-FFF2-40B4-BE49-F238E27FC236}">
                  <a16:creationId xmlns:a16="http://schemas.microsoft.com/office/drawing/2014/main" id="{6EB447CF-DDC0-4915-7DF3-F63C84BA196A}"/>
                </a:ext>
              </a:extLst>
            </p:cNvPr>
            <p:cNvPicPr>
              <a:picLocks noChangeAspect="1"/>
            </p:cNvPicPr>
            <p:nvPr/>
          </p:nvPicPr>
          <p:blipFill>
            <a:blip r:embed="rId5">
              <a:extLst>
                <a:ext uri="{28A0092B-C50C-407E-A947-70E740481C1C}">
                  <a14:useLocalDpi xmlns:a14="http://schemas.microsoft.com/office/drawing/2010/main" val="0"/>
                </a:ext>
              </a:extLst>
            </a:blip>
            <a:srcRect t="4813"/>
            <a:stretch>
              <a:fillRect/>
            </a:stretch>
          </p:blipFill>
          <p:spPr>
            <a:xfrm>
              <a:off x="4065795" y="765804"/>
              <a:ext cx="1561049" cy="3680408"/>
            </a:xfrm>
            <a:prstGeom prst="rect">
              <a:avLst/>
            </a:prstGeom>
          </p:spPr>
        </p:pic>
        <p:grpSp>
          <p:nvGrpSpPr>
            <p:cNvPr id="52" name="Groupe 51">
              <a:extLst>
                <a:ext uri="{FF2B5EF4-FFF2-40B4-BE49-F238E27FC236}">
                  <a16:creationId xmlns:a16="http://schemas.microsoft.com/office/drawing/2014/main" id="{CF2B62AD-B3C4-1EB5-B306-5BBA600D3C1C}"/>
                </a:ext>
              </a:extLst>
            </p:cNvPr>
            <p:cNvGrpSpPr/>
            <p:nvPr/>
          </p:nvGrpSpPr>
          <p:grpSpPr>
            <a:xfrm>
              <a:off x="884871" y="1276986"/>
              <a:ext cx="2928515" cy="679624"/>
              <a:chOff x="884871" y="1276986"/>
              <a:chExt cx="2928515" cy="679624"/>
            </a:xfrm>
          </p:grpSpPr>
          <p:sp>
            <p:nvSpPr>
              <p:cNvPr id="30" name="Ellipse 29">
                <a:extLst>
                  <a:ext uri="{FF2B5EF4-FFF2-40B4-BE49-F238E27FC236}">
                    <a16:creationId xmlns:a16="http://schemas.microsoft.com/office/drawing/2014/main" id="{C14CE0B4-C030-5207-9D03-E43BFBF88647}"/>
                  </a:ext>
                </a:extLst>
              </p:cNvPr>
              <p:cNvSpPr/>
              <p:nvPr/>
            </p:nvSpPr>
            <p:spPr>
              <a:xfrm>
                <a:off x="884871" y="1661524"/>
                <a:ext cx="817433" cy="295086"/>
              </a:xfrm>
              <a:prstGeom prst="ellipse">
                <a:avLst/>
              </a:prstGeom>
              <a:noFill/>
              <a:ln>
                <a:solidFill>
                  <a:srgbClr val="00F8F6"/>
                </a:solidFill>
              </a:ln>
              <a:effectLst>
                <a:outerShdw blurRad="50800" dist="25400" dir="5400000" algn="ctr" rotWithShape="0">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33" name="Connecteur droit avec flèche 32">
                <a:extLst>
                  <a:ext uri="{FF2B5EF4-FFF2-40B4-BE49-F238E27FC236}">
                    <a16:creationId xmlns:a16="http://schemas.microsoft.com/office/drawing/2014/main" id="{2B9CED0B-71F1-5395-7655-88378084C32D}"/>
                  </a:ext>
                </a:extLst>
              </p:cNvPr>
              <p:cNvCxnSpPr>
                <a:cxnSpLocks/>
                <a:stCxn id="30" idx="6"/>
              </p:cNvCxnSpPr>
              <p:nvPr/>
            </p:nvCxnSpPr>
            <p:spPr>
              <a:xfrm flipV="1">
                <a:off x="1702304" y="1276986"/>
                <a:ext cx="2111082" cy="532081"/>
              </a:xfrm>
              <a:prstGeom prst="straightConnector1">
                <a:avLst/>
              </a:prstGeom>
              <a:ln>
                <a:solidFill>
                  <a:srgbClr val="00F8F6"/>
                </a:solidFill>
                <a:tailEnd type="triangle"/>
              </a:ln>
              <a:effectLst>
                <a:outerShdw blurRad="50800" dist="25400" dir="5400000" algn="ctr" rotWithShape="0">
                  <a:srgbClr val="000000">
                    <a:alpha val="43137"/>
                  </a:srgbClr>
                </a:outerShdw>
              </a:effectLst>
            </p:spPr>
            <p:style>
              <a:lnRef idx="2">
                <a:schemeClr val="accent1"/>
              </a:lnRef>
              <a:fillRef idx="0">
                <a:schemeClr val="accent1"/>
              </a:fillRef>
              <a:effectRef idx="1">
                <a:schemeClr val="accent1"/>
              </a:effectRef>
              <a:fontRef idx="minor">
                <a:schemeClr val="tx1"/>
              </a:fontRef>
            </p:style>
          </p:cxnSp>
        </p:grpSp>
      </p:grpSp>
      <p:grpSp>
        <p:nvGrpSpPr>
          <p:cNvPr id="54" name="Groupe 53">
            <a:extLst>
              <a:ext uri="{FF2B5EF4-FFF2-40B4-BE49-F238E27FC236}">
                <a16:creationId xmlns:a16="http://schemas.microsoft.com/office/drawing/2014/main" id="{674BE9ED-4894-F12B-B002-21164D7A25DA}"/>
              </a:ext>
            </a:extLst>
          </p:cNvPr>
          <p:cNvGrpSpPr/>
          <p:nvPr/>
        </p:nvGrpSpPr>
        <p:grpSpPr>
          <a:xfrm>
            <a:off x="1033752" y="3371704"/>
            <a:ext cx="2748633" cy="295086"/>
            <a:chOff x="1064753" y="3497819"/>
            <a:chExt cx="2748633" cy="295086"/>
          </a:xfrm>
        </p:grpSpPr>
        <p:sp>
          <p:nvSpPr>
            <p:cNvPr id="29" name="Ellipse 28">
              <a:extLst>
                <a:ext uri="{FF2B5EF4-FFF2-40B4-BE49-F238E27FC236}">
                  <a16:creationId xmlns:a16="http://schemas.microsoft.com/office/drawing/2014/main" id="{E9E37BD8-090E-BBE7-F3AB-DF9491249C74}"/>
                </a:ext>
              </a:extLst>
            </p:cNvPr>
            <p:cNvSpPr/>
            <p:nvPr/>
          </p:nvSpPr>
          <p:spPr>
            <a:xfrm>
              <a:off x="1064753" y="3497819"/>
              <a:ext cx="817433" cy="295086"/>
            </a:xfrm>
            <a:prstGeom prst="ellipse">
              <a:avLst/>
            </a:prstGeom>
            <a:noFill/>
            <a:ln>
              <a:solidFill>
                <a:srgbClr val="00F8F6"/>
              </a:solidFill>
            </a:ln>
            <a:effectLst>
              <a:outerShdw blurRad="50800" dist="25400" dir="5400000" algn="ctr" rotWithShape="0">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35" name="Connecteur droit avec flèche 34">
              <a:extLst>
                <a:ext uri="{FF2B5EF4-FFF2-40B4-BE49-F238E27FC236}">
                  <a16:creationId xmlns:a16="http://schemas.microsoft.com/office/drawing/2014/main" id="{FBBEA25C-5E90-3A89-D8A0-F71E2B862A93}"/>
                </a:ext>
              </a:extLst>
            </p:cNvPr>
            <p:cNvCxnSpPr>
              <a:cxnSpLocks/>
              <a:stCxn id="29" idx="6"/>
            </p:cNvCxnSpPr>
            <p:nvPr/>
          </p:nvCxnSpPr>
          <p:spPr>
            <a:xfrm>
              <a:off x="1882186" y="3645362"/>
              <a:ext cx="1931200" cy="0"/>
            </a:xfrm>
            <a:prstGeom prst="straightConnector1">
              <a:avLst/>
            </a:prstGeom>
            <a:ln>
              <a:solidFill>
                <a:srgbClr val="00F8F6"/>
              </a:solidFill>
              <a:tailEnd type="triangle"/>
            </a:ln>
            <a:effectLst>
              <a:outerShdw blurRad="50800" dist="25400" dir="5400000" algn="ctr" rotWithShape="0">
                <a:srgbClr val="000000">
                  <a:alpha val="43137"/>
                </a:srgbClr>
              </a:outerShdw>
            </a:effectLst>
          </p:spPr>
          <p:style>
            <a:lnRef idx="2">
              <a:schemeClr val="accent1"/>
            </a:lnRef>
            <a:fillRef idx="0">
              <a:schemeClr val="accent1"/>
            </a:fillRef>
            <a:effectRef idx="1">
              <a:schemeClr val="accent1"/>
            </a:effectRef>
            <a:fontRef idx="minor">
              <a:schemeClr val="tx1"/>
            </a:fontRef>
          </p:style>
        </p:cxnSp>
      </p:grpSp>
      <p:sp>
        <p:nvSpPr>
          <p:cNvPr id="51" name="ZoneTexte 50">
            <a:extLst>
              <a:ext uri="{FF2B5EF4-FFF2-40B4-BE49-F238E27FC236}">
                <a16:creationId xmlns:a16="http://schemas.microsoft.com/office/drawing/2014/main" id="{BBEFE07D-4314-2E5B-D147-86EBFB795E09}"/>
              </a:ext>
            </a:extLst>
          </p:cNvPr>
          <p:cNvSpPr txBox="1"/>
          <p:nvPr/>
        </p:nvSpPr>
        <p:spPr>
          <a:xfrm>
            <a:off x="479057" y="4489270"/>
            <a:ext cx="4587691" cy="246221"/>
          </a:xfrm>
          <a:prstGeom prst="rect">
            <a:avLst/>
          </a:prstGeom>
          <a:noFill/>
        </p:spPr>
        <p:txBody>
          <a:bodyPr wrap="square" rtlCol="0">
            <a:spAutoFit/>
          </a:bodyPr>
          <a:lstStyle/>
          <a:p>
            <a:r>
              <a:rPr lang="fr-FR" sz="1000" dirty="0">
                <a:solidFill>
                  <a:srgbClr val="FF7D00"/>
                </a:solidFill>
              </a:rPr>
              <a:t>https://portail-services.inserm.fr/intelligence-artificielle/#Inserm</a:t>
            </a:r>
            <a:r>
              <a:rPr lang="fr-FR" sz="1000" strike="sngStrike" dirty="0">
                <a:solidFill>
                  <a:srgbClr val="FF7D00"/>
                </a:solidFill>
              </a:rPr>
              <a:t>assistant</a:t>
            </a:r>
            <a:r>
              <a:rPr lang="fr-FR" sz="1000" b="1" strike="sngStrike" dirty="0">
                <a:solidFill>
                  <a:srgbClr val="FF0000"/>
                </a:solidFill>
              </a:rPr>
              <a:t>Chat</a:t>
            </a:r>
          </a:p>
        </p:txBody>
      </p:sp>
      <p:sp>
        <p:nvSpPr>
          <p:cNvPr id="9" name="Espace réservé du pied de page 4">
            <a:extLst>
              <a:ext uri="{FF2B5EF4-FFF2-40B4-BE49-F238E27FC236}">
                <a16:creationId xmlns:a16="http://schemas.microsoft.com/office/drawing/2014/main" id="{B9D3C828-5D1C-1502-EAC7-9800EC06B2D2}"/>
              </a:ext>
            </a:extLst>
          </p:cNvPr>
          <p:cNvSpPr txBox="1"/>
          <p:nvPr/>
        </p:nvSpPr>
        <p:spPr>
          <a:xfrm>
            <a:off x="169099" y="4842927"/>
            <a:ext cx="3568327" cy="252429"/>
          </a:xfrm>
          <a:prstGeom prst="rect">
            <a:avLst/>
          </a:prstGeom>
          <a:noFill/>
          <a:ln cap="flat">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000" b="0" i="0" u="none" strike="noStrike" kern="1200" cap="none" spc="0" baseline="0" dirty="0">
                <a:solidFill>
                  <a:srgbClr val="FFFFFF"/>
                </a:solidFill>
                <a:uFillTx/>
                <a:latin typeface="Arial"/>
                <a:ea typeface="Calibri" pitchFamily="34"/>
                <a:cs typeface="Calibri" pitchFamily="34"/>
              </a:rPr>
              <a:t>INSERM CHAT</a:t>
            </a:r>
          </a:p>
        </p:txBody>
      </p:sp>
      <p:grpSp>
        <p:nvGrpSpPr>
          <p:cNvPr id="25" name="Groupe 24">
            <a:extLst>
              <a:ext uri="{FF2B5EF4-FFF2-40B4-BE49-F238E27FC236}">
                <a16:creationId xmlns:a16="http://schemas.microsoft.com/office/drawing/2014/main" id="{96A68176-7002-EF05-EBE8-549AD34028F4}"/>
              </a:ext>
            </a:extLst>
          </p:cNvPr>
          <p:cNvGrpSpPr/>
          <p:nvPr/>
        </p:nvGrpSpPr>
        <p:grpSpPr>
          <a:xfrm>
            <a:off x="4007636" y="743816"/>
            <a:ext cx="4251493" cy="3724384"/>
            <a:chOff x="4007636" y="743816"/>
            <a:chExt cx="4251493" cy="3724384"/>
          </a:xfrm>
        </p:grpSpPr>
        <p:grpSp>
          <p:nvGrpSpPr>
            <p:cNvPr id="55" name="Groupe 54">
              <a:extLst>
                <a:ext uri="{FF2B5EF4-FFF2-40B4-BE49-F238E27FC236}">
                  <a16:creationId xmlns:a16="http://schemas.microsoft.com/office/drawing/2014/main" id="{6F5B61F5-CAC7-FC05-C757-365B9E05E4F5}"/>
                </a:ext>
              </a:extLst>
            </p:cNvPr>
            <p:cNvGrpSpPr/>
            <p:nvPr/>
          </p:nvGrpSpPr>
          <p:grpSpPr>
            <a:xfrm>
              <a:off x="4007636" y="2981040"/>
              <a:ext cx="2065871" cy="1205446"/>
              <a:chOff x="4062911" y="3081627"/>
              <a:chExt cx="2065871" cy="1205446"/>
            </a:xfrm>
          </p:grpSpPr>
          <p:sp>
            <p:nvSpPr>
              <p:cNvPr id="40" name="Ellipse 39">
                <a:extLst>
                  <a:ext uri="{FF2B5EF4-FFF2-40B4-BE49-F238E27FC236}">
                    <a16:creationId xmlns:a16="http://schemas.microsoft.com/office/drawing/2014/main" id="{A12D7412-8864-A543-E43C-C728C57D6AE5}"/>
                  </a:ext>
                </a:extLst>
              </p:cNvPr>
              <p:cNvSpPr/>
              <p:nvPr/>
            </p:nvSpPr>
            <p:spPr>
              <a:xfrm>
                <a:off x="4062911" y="3081627"/>
                <a:ext cx="1707718" cy="1205446"/>
              </a:xfrm>
              <a:prstGeom prst="ellipse">
                <a:avLst/>
              </a:prstGeom>
              <a:noFill/>
              <a:ln>
                <a:solidFill>
                  <a:srgbClr val="00F8F6"/>
                </a:solidFill>
              </a:ln>
              <a:effectLst>
                <a:outerShdw blurRad="50800" dist="25400" dir="5400000" algn="ctr" rotWithShape="0">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41" name="Connecteur droit avec flèche 40">
                <a:extLst>
                  <a:ext uri="{FF2B5EF4-FFF2-40B4-BE49-F238E27FC236}">
                    <a16:creationId xmlns:a16="http://schemas.microsoft.com/office/drawing/2014/main" id="{0C5421F2-81D9-4B19-9B45-9D0615212501}"/>
                  </a:ext>
                </a:extLst>
              </p:cNvPr>
              <p:cNvCxnSpPr>
                <a:cxnSpLocks/>
              </p:cNvCxnSpPr>
              <p:nvPr/>
            </p:nvCxnSpPr>
            <p:spPr>
              <a:xfrm>
                <a:off x="5770629" y="3645362"/>
                <a:ext cx="358153" cy="0"/>
              </a:xfrm>
              <a:prstGeom prst="straightConnector1">
                <a:avLst/>
              </a:prstGeom>
              <a:ln>
                <a:solidFill>
                  <a:srgbClr val="00F8F6"/>
                </a:solidFill>
                <a:tailEnd type="triangle"/>
              </a:ln>
              <a:effectLst>
                <a:outerShdw blurRad="50800" dist="25400" dir="5400000" algn="ctr" rotWithShape="0">
                  <a:srgbClr val="000000">
                    <a:alpha val="43137"/>
                  </a:srgbClr>
                </a:outerShdw>
              </a:effectLst>
            </p:spPr>
            <p:style>
              <a:lnRef idx="2">
                <a:schemeClr val="accent1"/>
              </a:lnRef>
              <a:fillRef idx="0">
                <a:schemeClr val="accent1"/>
              </a:fillRef>
              <a:effectRef idx="1">
                <a:schemeClr val="accent1"/>
              </a:effectRef>
              <a:fontRef idx="minor">
                <a:schemeClr val="tx1"/>
              </a:fontRef>
            </p:style>
          </p:cxnSp>
        </p:grpSp>
        <p:grpSp>
          <p:nvGrpSpPr>
            <p:cNvPr id="24" name="Groupe 23">
              <a:extLst>
                <a:ext uri="{FF2B5EF4-FFF2-40B4-BE49-F238E27FC236}">
                  <a16:creationId xmlns:a16="http://schemas.microsoft.com/office/drawing/2014/main" id="{EA3BE08A-4C4E-0470-CF7D-8B9F95B37BB0}"/>
                </a:ext>
              </a:extLst>
            </p:cNvPr>
            <p:cNvGrpSpPr/>
            <p:nvPr/>
          </p:nvGrpSpPr>
          <p:grpSpPr>
            <a:xfrm>
              <a:off x="6397402" y="743816"/>
              <a:ext cx="1861727" cy="3724384"/>
              <a:chOff x="6397402" y="743816"/>
              <a:chExt cx="1861727" cy="3724384"/>
            </a:xfrm>
          </p:grpSpPr>
          <p:pic>
            <p:nvPicPr>
              <p:cNvPr id="16" name="Image 15">
                <a:extLst>
                  <a:ext uri="{FF2B5EF4-FFF2-40B4-BE49-F238E27FC236}">
                    <a16:creationId xmlns:a16="http://schemas.microsoft.com/office/drawing/2014/main" id="{58B4A184-7736-0D49-6CB6-74B504466283}"/>
                  </a:ext>
                </a:extLst>
              </p:cNvPr>
              <p:cNvPicPr>
                <a:picLocks noChangeAspect="1"/>
              </p:cNvPicPr>
              <p:nvPr/>
            </p:nvPicPr>
            <p:blipFill>
              <a:blip r:embed="rId6">
                <a:extLst>
                  <a:ext uri="{28A0092B-C50C-407E-A947-70E740481C1C}">
                    <a14:useLocalDpi xmlns:a14="http://schemas.microsoft.com/office/drawing/2010/main" val="0"/>
                  </a:ext>
                </a:extLst>
              </a:blip>
              <a:srcRect t="44571"/>
              <a:stretch>
                <a:fillRect/>
              </a:stretch>
            </p:blipFill>
            <p:spPr>
              <a:xfrm>
                <a:off x="6397402" y="743816"/>
                <a:ext cx="1861727" cy="3724384"/>
              </a:xfrm>
              <a:prstGeom prst="rect">
                <a:avLst/>
              </a:prstGeom>
            </p:spPr>
          </p:pic>
          <p:pic>
            <p:nvPicPr>
              <p:cNvPr id="18" name="Graphique 17">
                <a:extLst>
                  <a:ext uri="{FF2B5EF4-FFF2-40B4-BE49-F238E27FC236}">
                    <a16:creationId xmlns:a16="http://schemas.microsoft.com/office/drawing/2014/main" id="{1E5C91BB-950D-D948-C092-63D6F5FFB8BA}"/>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397942" y="874966"/>
                <a:ext cx="808768" cy="115053"/>
              </a:xfrm>
              <a:prstGeom prst="rect">
                <a:avLst/>
              </a:prstGeom>
            </p:spPr>
          </p:pic>
        </p:grpSp>
      </p:grpSp>
      <p:grpSp>
        <p:nvGrpSpPr>
          <p:cNvPr id="57" name="Groupe 56">
            <a:extLst>
              <a:ext uri="{FF2B5EF4-FFF2-40B4-BE49-F238E27FC236}">
                <a16:creationId xmlns:a16="http://schemas.microsoft.com/office/drawing/2014/main" id="{CE1C33D0-845B-959A-9D2A-18A2FD646FDD}"/>
              </a:ext>
            </a:extLst>
          </p:cNvPr>
          <p:cNvGrpSpPr/>
          <p:nvPr/>
        </p:nvGrpSpPr>
        <p:grpSpPr>
          <a:xfrm>
            <a:off x="7478686" y="2110471"/>
            <a:ext cx="1095010" cy="553176"/>
            <a:chOff x="7398592" y="3694584"/>
            <a:chExt cx="1514411" cy="765048"/>
          </a:xfrm>
        </p:grpSpPr>
        <p:pic>
          <p:nvPicPr>
            <p:cNvPr id="45" name="Image 44" descr="eformation Inserm">
              <a:extLst>
                <a:ext uri="{FF2B5EF4-FFF2-40B4-BE49-F238E27FC236}">
                  <a16:creationId xmlns:a16="http://schemas.microsoft.com/office/drawing/2014/main" id="{9FA36589-78EA-14E1-854E-CEA5E94A904C}"/>
                </a:ext>
              </a:extLst>
            </p:cNvPr>
            <p:cNvPicPr>
              <a:picLocks noChangeAspect="1"/>
            </p:cNvPicPr>
            <p:nvPr/>
          </p:nvPicPr>
          <p:blipFill>
            <a:blip r:embed="rId8"/>
            <a:stretch>
              <a:fillRect/>
            </a:stretch>
          </p:blipFill>
          <p:spPr>
            <a:xfrm>
              <a:off x="7643003" y="4300882"/>
              <a:ext cx="1270000" cy="158750"/>
            </a:xfrm>
            <a:prstGeom prst="rect">
              <a:avLst/>
            </a:prstGeom>
          </p:spPr>
        </p:pic>
        <p:grpSp>
          <p:nvGrpSpPr>
            <p:cNvPr id="56" name="Groupe 55">
              <a:extLst>
                <a:ext uri="{FF2B5EF4-FFF2-40B4-BE49-F238E27FC236}">
                  <a16:creationId xmlns:a16="http://schemas.microsoft.com/office/drawing/2014/main" id="{3EBE3E4C-3C13-72DA-6156-E8348D1B4D4D}"/>
                </a:ext>
              </a:extLst>
            </p:cNvPr>
            <p:cNvGrpSpPr/>
            <p:nvPr/>
          </p:nvGrpSpPr>
          <p:grpSpPr>
            <a:xfrm>
              <a:off x="7398592" y="3694584"/>
              <a:ext cx="896994" cy="567112"/>
              <a:chOff x="7398592" y="3694584"/>
              <a:chExt cx="896994" cy="567112"/>
            </a:xfrm>
          </p:grpSpPr>
          <p:sp>
            <p:nvSpPr>
              <p:cNvPr id="43" name="Ellipse 42">
                <a:extLst>
                  <a:ext uri="{FF2B5EF4-FFF2-40B4-BE49-F238E27FC236}">
                    <a16:creationId xmlns:a16="http://schemas.microsoft.com/office/drawing/2014/main" id="{37B77A45-82C1-D4A3-B924-7153D6360408}"/>
                  </a:ext>
                </a:extLst>
              </p:cNvPr>
              <p:cNvSpPr/>
              <p:nvPr/>
            </p:nvSpPr>
            <p:spPr>
              <a:xfrm>
                <a:off x="7750861" y="3694584"/>
                <a:ext cx="544725" cy="196641"/>
              </a:xfrm>
              <a:prstGeom prst="ellipse">
                <a:avLst/>
              </a:prstGeom>
              <a:noFill/>
              <a:ln>
                <a:solidFill>
                  <a:srgbClr val="00F8F6"/>
                </a:solidFill>
              </a:ln>
              <a:effectLst>
                <a:outerShdw blurRad="50800" dist="25400" dir="5400000" algn="ctr" rotWithShape="0">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 name="Ellipse 43">
                <a:extLst>
                  <a:ext uri="{FF2B5EF4-FFF2-40B4-BE49-F238E27FC236}">
                    <a16:creationId xmlns:a16="http://schemas.microsoft.com/office/drawing/2014/main" id="{73168721-1DB4-CCDD-0A94-EC1347C59BD6}"/>
                  </a:ext>
                </a:extLst>
              </p:cNvPr>
              <p:cNvSpPr/>
              <p:nvPr/>
            </p:nvSpPr>
            <p:spPr>
              <a:xfrm>
                <a:off x="7398592" y="3986893"/>
                <a:ext cx="544725" cy="196641"/>
              </a:xfrm>
              <a:prstGeom prst="ellipse">
                <a:avLst/>
              </a:prstGeom>
              <a:noFill/>
              <a:ln>
                <a:solidFill>
                  <a:srgbClr val="00F8F6"/>
                </a:solidFill>
              </a:ln>
              <a:effectLst>
                <a:outerShdw blurRad="50800" dist="25400" dir="5400000" algn="ctr" rotWithShape="0">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6" name="Connecteur droit avec flèche 45">
                <a:extLst>
                  <a:ext uri="{FF2B5EF4-FFF2-40B4-BE49-F238E27FC236}">
                    <a16:creationId xmlns:a16="http://schemas.microsoft.com/office/drawing/2014/main" id="{F301A954-B0C6-9221-1486-41DB29A1CE58}"/>
                  </a:ext>
                </a:extLst>
              </p:cNvPr>
              <p:cNvCxnSpPr>
                <a:cxnSpLocks/>
                <a:stCxn id="43" idx="4"/>
              </p:cNvCxnSpPr>
              <p:nvPr/>
            </p:nvCxnSpPr>
            <p:spPr>
              <a:xfrm>
                <a:off x="8023224" y="3891225"/>
                <a:ext cx="230990" cy="306228"/>
              </a:xfrm>
              <a:prstGeom prst="straightConnector1">
                <a:avLst/>
              </a:prstGeom>
              <a:ln>
                <a:solidFill>
                  <a:srgbClr val="00F8F6"/>
                </a:solidFill>
                <a:tailEnd type="triangle"/>
              </a:ln>
              <a:effectLst>
                <a:outerShdw blurRad="50800" dist="25400" dir="5400000" algn="ctr" rotWithShape="0">
                  <a:srgbClr val="000000">
                    <a:alpha val="43137"/>
                  </a:srgbClr>
                </a:outerShdw>
              </a:effectLst>
            </p:spPr>
            <p:style>
              <a:lnRef idx="2">
                <a:schemeClr val="accent1"/>
              </a:lnRef>
              <a:fillRef idx="0">
                <a:schemeClr val="accent1"/>
              </a:fillRef>
              <a:effectRef idx="1">
                <a:schemeClr val="accent1"/>
              </a:effectRef>
              <a:fontRef idx="minor">
                <a:schemeClr val="tx1"/>
              </a:fontRef>
            </p:style>
          </p:cxnSp>
          <p:cxnSp>
            <p:nvCxnSpPr>
              <p:cNvPr id="49" name="Connecteur droit avec flèche 48">
                <a:extLst>
                  <a:ext uri="{FF2B5EF4-FFF2-40B4-BE49-F238E27FC236}">
                    <a16:creationId xmlns:a16="http://schemas.microsoft.com/office/drawing/2014/main" id="{E55C73C3-1F70-97D5-4AB9-D3C133318B33}"/>
                  </a:ext>
                </a:extLst>
              </p:cNvPr>
              <p:cNvCxnSpPr>
                <a:cxnSpLocks/>
              </p:cNvCxnSpPr>
              <p:nvPr/>
            </p:nvCxnSpPr>
            <p:spPr>
              <a:xfrm>
                <a:off x="7918293" y="4108582"/>
                <a:ext cx="241112" cy="153114"/>
              </a:xfrm>
              <a:prstGeom prst="straightConnector1">
                <a:avLst/>
              </a:prstGeom>
              <a:ln>
                <a:solidFill>
                  <a:srgbClr val="00F8F6"/>
                </a:solidFill>
                <a:tailEnd type="triangle"/>
              </a:ln>
              <a:effectLst>
                <a:outerShdw blurRad="50800" dist="25400" dir="5400000" algn="ctr" rotWithShape="0">
                  <a:srgbClr val="000000">
                    <a:alpha val="43137"/>
                  </a:srgbClr>
                </a:outerShdw>
              </a:effectLst>
            </p:spPr>
            <p:style>
              <a:lnRef idx="2">
                <a:schemeClr val="accent1"/>
              </a:lnRef>
              <a:fillRef idx="0">
                <a:schemeClr val="accent1"/>
              </a:fillRef>
              <a:effectRef idx="1">
                <a:schemeClr val="accent1"/>
              </a:effectRef>
              <a:fontRef idx="minor">
                <a:schemeClr val="tx1"/>
              </a:fontRef>
            </p:style>
          </p:cxn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B24B90-BFD9-D7DF-29FC-20275020480E}"/>
            </a:ext>
          </a:extLst>
        </p:cNvPr>
        <p:cNvGrpSpPr/>
        <p:nvPr/>
      </p:nvGrpSpPr>
      <p:grpSpPr>
        <a:xfrm>
          <a:off x="0" y="0"/>
          <a:ext cx="0" cy="0"/>
          <a:chOff x="0" y="0"/>
          <a:chExt cx="0" cy="0"/>
        </a:xfrm>
      </p:grpSpPr>
      <p:sp>
        <p:nvSpPr>
          <p:cNvPr id="2" name="Rectangle 6">
            <a:extLst>
              <a:ext uri="{FF2B5EF4-FFF2-40B4-BE49-F238E27FC236}">
                <a16:creationId xmlns:a16="http://schemas.microsoft.com/office/drawing/2014/main" id="{4DB18397-6D49-A764-A9F2-E489698427BF}"/>
              </a:ext>
            </a:extLst>
          </p:cNvPr>
          <p:cNvSpPr/>
          <p:nvPr/>
        </p:nvSpPr>
        <p:spPr>
          <a:xfrm flipV="1">
            <a:off x="0" y="528541"/>
            <a:ext cx="4705813" cy="45720"/>
          </a:xfrm>
          <a:prstGeom prst="rect">
            <a:avLst/>
          </a:prstGeom>
          <a:solidFill>
            <a:srgbClr val="114864"/>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3" name="Titre 1">
            <a:extLst>
              <a:ext uri="{FF2B5EF4-FFF2-40B4-BE49-F238E27FC236}">
                <a16:creationId xmlns:a16="http://schemas.microsoft.com/office/drawing/2014/main" id="{105756B0-BC12-2025-6F0F-3B4F7BA67CD0}"/>
              </a:ext>
            </a:extLst>
          </p:cNvPr>
          <p:cNvSpPr txBox="1">
            <a:spLocks noGrp="1"/>
          </p:cNvSpPr>
          <p:nvPr>
            <p:ph type="title"/>
          </p:nvPr>
        </p:nvSpPr>
        <p:spPr>
          <a:xfrm>
            <a:off x="4775536" y="412019"/>
            <a:ext cx="4470602" cy="393228"/>
          </a:xfrm>
          <a:prstGeom prst="rect">
            <a:avLst/>
          </a:prstGeom>
          <a:noFill/>
          <a:ln>
            <a:noFill/>
          </a:ln>
        </p:spPr>
        <p:txBody>
          <a:bodyPr vert="horz" wrap="square" lIns="91440" tIns="45720" rIns="91440" bIns="45720" anchor="t" anchorCtr="0" compatLnSpc="1">
            <a:noAutofit/>
          </a:bodyPr>
          <a:lstStyle/>
          <a:p>
            <a:pPr lvl="0" defTabSz="914372">
              <a:spcBef>
                <a:spcPts val="0"/>
              </a:spcBef>
            </a:pPr>
            <a:r>
              <a:rPr lang="fr-FR" sz="1800" b="1" dirty="0">
                <a:solidFill>
                  <a:srgbClr val="114864"/>
                </a:solidFill>
                <a:latin typeface="Arial"/>
              </a:rPr>
              <a:t>Accompagnement - Formations</a:t>
            </a:r>
            <a:endParaRPr lang="fr-FR" sz="1400" b="1" dirty="0">
              <a:solidFill>
                <a:srgbClr val="FFFFFF"/>
              </a:solidFill>
              <a:latin typeface="Arial"/>
            </a:endParaRPr>
          </a:p>
        </p:txBody>
      </p:sp>
      <p:sp>
        <p:nvSpPr>
          <p:cNvPr id="4" name="Espace réservé du numéro de diapositive 2">
            <a:extLst>
              <a:ext uri="{FF2B5EF4-FFF2-40B4-BE49-F238E27FC236}">
                <a16:creationId xmlns:a16="http://schemas.microsoft.com/office/drawing/2014/main" id="{D899FC85-FEF5-5526-13F3-5D463E5ACDF5}"/>
              </a:ext>
            </a:extLst>
          </p:cNvPr>
          <p:cNvSpPr txBox="1"/>
          <p:nvPr/>
        </p:nvSpPr>
        <p:spPr>
          <a:xfrm>
            <a:off x="8248692" y="4841720"/>
            <a:ext cx="617713" cy="215908"/>
          </a:xfrm>
          <a:prstGeom prst="rect">
            <a:avLst/>
          </a:prstGeom>
          <a:noFill/>
          <a:ln cap="flat">
            <a:noFill/>
          </a:ln>
        </p:spPr>
        <p:txBody>
          <a:bodyPr vert="horz" wrap="square" lIns="91440" tIns="45720" rIns="0" bIns="45720"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381DAB6F-363B-4393-991E-F48CCE73AA15}" type="slidenum">
              <a:rPr lang="fr-FR" sz="900" b="0" i="0" u="none" strike="noStrike" kern="1200" cap="none" spc="0" baseline="0">
                <a:solidFill>
                  <a:srgbClr val="FFFFFF"/>
                </a:solidFill>
                <a:uFillTx/>
                <a:latin typeface="Arial"/>
                <a:ea typeface="Calibri" pitchFamily="34"/>
                <a:cs typeface="Calibri" pitchFamily="34"/>
              </a:rPr>
              <a:t>24</a:t>
            </a:fld>
            <a:endParaRPr lang="fr-FR" sz="900" b="0" i="0" u="none" strike="noStrike" kern="1200" cap="none" spc="0" baseline="0">
              <a:solidFill>
                <a:srgbClr val="FFFFFF"/>
              </a:solidFill>
              <a:uFillTx/>
              <a:latin typeface="Arial"/>
              <a:ea typeface="Calibri" pitchFamily="34"/>
              <a:cs typeface="Calibri" pitchFamily="34"/>
            </a:endParaRPr>
          </a:p>
        </p:txBody>
      </p:sp>
      <p:sp>
        <p:nvSpPr>
          <p:cNvPr id="5" name="Espace réservé de la date 3">
            <a:extLst>
              <a:ext uri="{FF2B5EF4-FFF2-40B4-BE49-F238E27FC236}">
                <a16:creationId xmlns:a16="http://schemas.microsoft.com/office/drawing/2014/main" id="{3F33BB56-F97E-87F6-011B-3EC9F228805A}"/>
              </a:ext>
            </a:extLst>
          </p:cNvPr>
          <p:cNvSpPr txBox="1"/>
          <p:nvPr/>
        </p:nvSpPr>
        <p:spPr>
          <a:xfrm>
            <a:off x="7179466" y="4845835"/>
            <a:ext cx="1069226" cy="231096"/>
          </a:xfrm>
          <a:prstGeom prst="rect">
            <a:avLst/>
          </a:prstGeom>
          <a:noFill/>
          <a:ln cap="flat">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9C69C2F5-E9EF-44E5-ABB8-B082E1E1E22F}" type="datetime1">
              <a:rPr lang="fr-FR" sz="900" b="0" i="0" u="none" strike="noStrike" kern="1200" cap="none" spc="0" baseline="0">
                <a:solidFill>
                  <a:srgbClr val="FFFFFF"/>
                </a:solidFill>
                <a:uFillTx/>
                <a:latin typeface="Arial"/>
                <a:ea typeface="Calibri" pitchFamily="34"/>
                <a:cs typeface="Calibri" pitchFamily="34"/>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07/10/2026</a:t>
            </a:fld>
            <a:endParaRPr lang="fr-FR" sz="900" b="0" i="0" u="none" strike="noStrike" kern="1200" cap="none" spc="0" baseline="0">
              <a:solidFill>
                <a:srgbClr val="FFFFFF"/>
              </a:solidFill>
              <a:uFillTx/>
              <a:latin typeface="Arial"/>
              <a:ea typeface="Calibri" pitchFamily="34"/>
              <a:cs typeface="Calibri" pitchFamily="34"/>
            </a:endParaRPr>
          </a:p>
        </p:txBody>
      </p:sp>
      <p:sp>
        <p:nvSpPr>
          <p:cNvPr id="6" name="Espace réservé du pied de page 4">
            <a:extLst>
              <a:ext uri="{FF2B5EF4-FFF2-40B4-BE49-F238E27FC236}">
                <a16:creationId xmlns:a16="http://schemas.microsoft.com/office/drawing/2014/main" id="{43A685AC-63C7-B154-3473-DC7F1EFCABB4}"/>
              </a:ext>
            </a:extLst>
          </p:cNvPr>
          <p:cNvSpPr txBox="1"/>
          <p:nvPr/>
        </p:nvSpPr>
        <p:spPr>
          <a:xfrm>
            <a:off x="169099" y="4842927"/>
            <a:ext cx="3568327" cy="252429"/>
          </a:xfrm>
          <a:prstGeom prst="rect">
            <a:avLst/>
          </a:prstGeom>
          <a:noFill/>
          <a:ln cap="flat">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000" b="0" i="0" u="none" strike="noStrike" kern="1200" cap="none" spc="0" baseline="0" dirty="0">
                <a:solidFill>
                  <a:srgbClr val="FFFFFF"/>
                </a:solidFill>
                <a:uFillTx/>
                <a:latin typeface="Arial"/>
                <a:ea typeface="Calibri" pitchFamily="34"/>
                <a:cs typeface="Calibri" pitchFamily="34"/>
              </a:rPr>
              <a:t>INSERM </a:t>
            </a:r>
            <a:r>
              <a:rPr lang="fr-FR" sz="1000" b="1" i="0" u="none" kern="1200" cap="none" spc="0" baseline="0" dirty="0">
                <a:solidFill>
                  <a:srgbClr val="FF0000"/>
                </a:solidFill>
                <a:uFillTx/>
                <a:latin typeface="Arial"/>
                <a:ea typeface="Calibri" pitchFamily="34"/>
                <a:cs typeface="Calibri" pitchFamily="34"/>
              </a:rPr>
              <a:t>ASSISTANT</a:t>
            </a:r>
          </a:p>
        </p:txBody>
      </p:sp>
      <p:sp>
        <p:nvSpPr>
          <p:cNvPr id="9" name="ZoneTexte 8">
            <a:extLst>
              <a:ext uri="{FF2B5EF4-FFF2-40B4-BE49-F238E27FC236}">
                <a16:creationId xmlns:a16="http://schemas.microsoft.com/office/drawing/2014/main" id="{3F1B4495-9A66-21FD-55D0-7E0501567C16}"/>
              </a:ext>
            </a:extLst>
          </p:cNvPr>
          <p:cNvSpPr txBox="1"/>
          <p:nvPr/>
        </p:nvSpPr>
        <p:spPr>
          <a:xfrm>
            <a:off x="921165" y="1264931"/>
            <a:ext cx="2071561" cy="400110"/>
          </a:xfrm>
          <a:prstGeom prst="rect">
            <a:avLst/>
          </a:prstGeom>
          <a:noFill/>
          <a:ln cap="flat">
            <a:noFill/>
          </a:ln>
        </p:spPr>
        <p:txBody>
          <a:bodyPr vert="horz" wrap="square" lIns="91440" tIns="45720" rIns="91440" bIns="45720" anchor="t" anchorCtr="0" compatLnSpc="1">
            <a:spAutoFit/>
          </a:bodyPr>
          <a:lstStyle/>
          <a:p>
            <a:pPr lvl="0">
              <a:defRPr sz="1800" b="0" i="0" u="none" strike="noStrike" kern="0" cap="none" spc="0" baseline="0">
                <a:solidFill>
                  <a:srgbClr val="000000"/>
                </a:solidFill>
                <a:uFillTx/>
              </a:defRPr>
            </a:pPr>
            <a:r>
              <a:rPr lang="fr-FR" sz="1000" dirty="0">
                <a:solidFill>
                  <a:srgbClr val="FF7D00"/>
                </a:solidFill>
                <a:hlinkClick r:id="rId3">
                  <a:extLst>
                    <a:ext uri="{A12FA001-AC4F-418D-AE19-62706E023703}">
                      <ahyp:hlinkClr xmlns:ahyp="http://schemas.microsoft.com/office/drawing/2018/hyperlinkcolor" val="tx"/>
                    </a:ext>
                  </a:extLst>
                </a:hlinkClick>
              </a:rPr>
              <a:t>https://</a:t>
            </a:r>
            <a:r>
              <a:rPr lang="fr-FR" sz="1000" dirty="0" err="1">
                <a:solidFill>
                  <a:srgbClr val="FF7D00"/>
                </a:solidFill>
                <a:hlinkClick r:id="rId3">
                  <a:extLst>
                    <a:ext uri="{A12FA001-AC4F-418D-AE19-62706E023703}">
                      <ahyp:hlinkClr xmlns:ahyp="http://schemas.microsoft.com/office/drawing/2018/hyperlinkcolor" val="tx"/>
                    </a:ext>
                  </a:extLst>
                </a:hlinkClick>
              </a:rPr>
              <a:t>eformation.inserm.fr</a:t>
            </a:r>
            <a:r>
              <a:rPr lang="fr-FR" sz="1000" dirty="0">
                <a:solidFill>
                  <a:srgbClr val="FF7D00"/>
                </a:solidFill>
                <a:hlinkClick r:id="rId3">
                  <a:extLst>
                    <a:ext uri="{A12FA001-AC4F-418D-AE19-62706E023703}">
                      <ahyp:hlinkClr xmlns:ahyp="http://schemas.microsoft.com/office/drawing/2018/hyperlinkcolor" val="tx"/>
                    </a:ext>
                  </a:extLst>
                </a:hlinkClick>
              </a:rPr>
              <a:t>/course/</a:t>
            </a:r>
            <a:r>
              <a:rPr lang="fr-FR" sz="1000" dirty="0" err="1">
                <a:solidFill>
                  <a:srgbClr val="FF7D00"/>
                </a:solidFill>
                <a:hlinkClick r:id="rId3">
                  <a:extLst>
                    <a:ext uri="{A12FA001-AC4F-418D-AE19-62706E023703}">
                      <ahyp:hlinkClr xmlns:ahyp="http://schemas.microsoft.com/office/drawing/2018/hyperlinkcolor" val="tx"/>
                    </a:ext>
                  </a:extLst>
                </a:hlinkClick>
              </a:rPr>
              <a:t>view.php?id</a:t>
            </a:r>
            <a:r>
              <a:rPr lang="fr-FR" sz="1000" dirty="0">
                <a:solidFill>
                  <a:srgbClr val="FF7D00"/>
                </a:solidFill>
                <a:hlinkClick r:id="rId3">
                  <a:extLst>
                    <a:ext uri="{A12FA001-AC4F-418D-AE19-62706E023703}">
                      <ahyp:hlinkClr xmlns:ahyp="http://schemas.microsoft.com/office/drawing/2018/hyperlinkcolor" val="tx"/>
                    </a:ext>
                  </a:extLst>
                </a:hlinkClick>
              </a:rPr>
              <a:t>=126</a:t>
            </a:r>
            <a:endParaRPr lang="fr-FR" sz="1000" b="0" i="0" u="none" strike="noStrike" kern="1200" cap="none" spc="0" baseline="0" dirty="0">
              <a:solidFill>
                <a:srgbClr val="FF7D00"/>
              </a:solidFill>
              <a:uFillTx/>
            </a:endParaRPr>
          </a:p>
        </p:txBody>
      </p:sp>
      <p:pic>
        <p:nvPicPr>
          <p:cNvPr id="18" name="Image 17" descr="eformation Inserm">
            <a:extLst>
              <a:ext uri="{FF2B5EF4-FFF2-40B4-BE49-F238E27FC236}">
                <a16:creationId xmlns:a16="http://schemas.microsoft.com/office/drawing/2014/main" id="{7773E80E-A016-4898-F85F-CF9FFEE8E445}"/>
              </a:ext>
            </a:extLst>
          </p:cNvPr>
          <p:cNvPicPr>
            <a:picLocks noChangeAspect="1"/>
          </p:cNvPicPr>
          <p:nvPr/>
        </p:nvPicPr>
        <p:blipFill>
          <a:blip r:embed="rId4"/>
          <a:stretch>
            <a:fillRect/>
          </a:stretch>
        </p:blipFill>
        <p:spPr>
          <a:xfrm>
            <a:off x="999864" y="1103083"/>
            <a:ext cx="1270000" cy="158750"/>
          </a:xfrm>
          <a:prstGeom prst="rect">
            <a:avLst/>
          </a:prstGeom>
        </p:spPr>
      </p:pic>
      <p:sp>
        <p:nvSpPr>
          <p:cNvPr id="20" name="Flèche vers le haut 30">
            <a:extLst>
              <a:ext uri="{FF2B5EF4-FFF2-40B4-BE49-F238E27FC236}">
                <a16:creationId xmlns:a16="http://schemas.microsoft.com/office/drawing/2014/main" id="{303F9BCB-1557-AAA4-DAB1-F9E23F8402C6}"/>
              </a:ext>
            </a:extLst>
          </p:cNvPr>
          <p:cNvSpPr/>
          <p:nvPr/>
        </p:nvSpPr>
        <p:spPr>
          <a:xfrm rot="5400000">
            <a:off x="5093865" y="1372086"/>
            <a:ext cx="310201" cy="343009"/>
          </a:xfrm>
          <a:custGeom>
            <a:avLst>
              <a:gd name="f0" fmla="val 9767"/>
              <a:gd name="f1" fmla="val 5400"/>
            </a:avLst>
            <a:gdLst>
              <a:gd name="f2" fmla="val 10800000"/>
              <a:gd name="f3" fmla="val 5400000"/>
              <a:gd name="f4" fmla="val 180"/>
              <a:gd name="f5" fmla="val w"/>
              <a:gd name="f6" fmla="val h"/>
              <a:gd name="f7" fmla="val 0"/>
              <a:gd name="f8" fmla="val 21600"/>
              <a:gd name="f9" fmla="val 10800"/>
              <a:gd name="f10" fmla="+- 0 0 -270"/>
              <a:gd name="f11" fmla="+- 0 0 -90"/>
              <a:gd name="f12" fmla="*/ f5 1 21600"/>
              <a:gd name="f13" fmla="*/ f6 1 21600"/>
              <a:gd name="f14" fmla="val f7"/>
              <a:gd name="f15" fmla="val f8"/>
              <a:gd name="f16" fmla="pin 0 f1 10800"/>
              <a:gd name="f17" fmla="pin 0 f0 21600"/>
              <a:gd name="f18" fmla="*/ f10 f2 1"/>
              <a:gd name="f19" fmla="*/ f11 f2 1"/>
              <a:gd name="f20" fmla="+- f15 0 f14"/>
              <a:gd name="f21" fmla="val f16"/>
              <a:gd name="f22" fmla="val f17"/>
              <a:gd name="f23" fmla="*/ f16 f12 1"/>
              <a:gd name="f24" fmla="*/ f17 f13 1"/>
              <a:gd name="f25" fmla="*/ f18 1 f4"/>
              <a:gd name="f26" fmla="*/ f19 1 f4"/>
              <a:gd name="f27" fmla="*/ f20 1 21600"/>
              <a:gd name="f28" fmla="+- 21600 0 f21"/>
              <a:gd name="f29" fmla="*/ f22 f21 1"/>
              <a:gd name="f30" fmla="*/ f21 f12 1"/>
              <a:gd name="f31" fmla="*/ f22 f13 1"/>
              <a:gd name="f32" fmla="+- f25 0 f3"/>
              <a:gd name="f33" fmla="+- f26 0 f3"/>
              <a:gd name="f34" fmla="*/ 21600 f27 1"/>
              <a:gd name="f35" fmla="*/ 0 f27 1"/>
              <a:gd name="f36" fmla="*/ f29 1 10800"/>
              <a:gd name="f37" fmla="*/ f28 f12 1"/>
              <a:gd name="f38" fmla="+- f22 0 f36"/>
              <a:gd name="f39" fmla="*/ f35 1 f27"/>
              <a:gd name="f40" fmla="*/ f34 1 f27"/>
              <a:gd name="f41" fmla="*/ f40 f13 1"/>
              <a:gd name="f42" fmla="*/ f38 f13 1"/>
              <a:gd name="f43" fmla="*/ f39 f12 1"/>
              <a:gd name="f44" fmla="*/ f40 f12 1"/>
            </a:gdLst>
            <a:ahLst>
              <a:ahXY gdRefX="f1" minX="f7" maxX="f9" gdRefY="f0" minY="f7" maxY="f8">
                <a:pos x="f23" y="f24"/>
              </a:ahXY>
            </a:ahLst>
            <a:cxnLst>
              <a:cxn ang="3cd4">
                <a:pos x="hc" y="t"/>
              </a:cxn>
              <a:cxn ang="0">
                <a:pos x="r" y="vc"/>
              </a:cxn>
              <a:cxn ang="cd4">
                <a:pos x="hc" y="b"/>
              </a:cxn>
              <a:cxn ang="cd2">
                <a:pos x="l" y="vc"/>
              </a:cxn>
              <a:cxn ang="f32">
                <a:pos x="f43" y="f31"/>
              </a:cxn>
              <a:cxn ang="f33">
                <a:pos x="f44" y="f31"/>
              </a:cxn>
            </a:cxnLst>
            <a:rect l="f30" t="f42" r="f37" b="f41"/>
            <a:pathLst>
              <a:path w="21600" h="21600">
                <a:moveTo>
                  <a:pt x="f21" y="f8"/>
                </a:moveTo>
                <a:lnTo>
                  <a:pt x="f21" y="f22"/>
                </a:lnTo>
                <a:lnTo>
                  <a:pt x="f7" y="f22"/>
                </a:lnTo>
                <a:lnTo>
                  <a:pt x="f9" y="f7"/>
                </a:lnTo>
                <a:lnTo>
                  <a:pt x="f8" y="f22"/>
                </a:lnTo>
                <a:lnTo>
                  <a:pt x="f28" y="f22"/>
                </a:lnTo>
                <a:lnTo>
                  <a:pt x="f28" y="f8"/>
                </a:lnTo>
                <a:close/>
              </a:path>
            </a:pathLst>
          </a:custGeom>
          <a:solidFill>
            <a:srgbClr val="114864"/>
          </a:solidFill>
          <a:ln w="19046" cap="flat">
            <a:solidFill>
              <a:srgbClr val="5EF0F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dirty="0">
              <a:solidFill>
                <a:srgbClr val="FFFFFF"/>
              </a:solidFill>
              <a:uFillTx/>
              <a:latin typeface="Arial"/>
            </a:endParaRPr>
          </a:p>
        </p:txBody>
      </p:sp>
      <p:pic>
        <p:nvPicPr>
          <p:cNvPr id="12" name="Image 11">
            <a:extLst>
              <a:ext uri="{FF2B5EF4-FFF2-40B4-BE49-F238E27FC236}">
                <a16:creationId xmlns:a16="http://schemas.microsoft.com/office/drawing/2014/main" id="{76587C96-5056-51DC-C531-1A62ABF54B1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03689" y="1103083"/>
            <a:ext cx="1612013" cy="1681453"/>
          </a:xfrm>
          <a:prstGeom prst="rect">
            <a:avLst/>
          </a:prstGeom>
        </p:spPr>
      </p:pic>
      <p:pic>
        <p:nvPicPr>
          <p:cNvPr id="24" name="Image 23">
            <a:extLst>
              <a:ext uri="{FF2B5EF4-FFF2-40B4-BE49-F238E27FC236}">
                <a16:creationId xmlns:a16="http://schemas.microsoft.com/office/drawing/2014/main" id="{C2111344-9FD3-C0FB-FD06-9B3C2D575E9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88571" y="862684"/>
            <a:ext cx="1555565" cy="3843703"/>
          </a:xfrm>
          <a:prstGeom prst="rect">
            <a:avLst/>
          </a:prstGeom>
        </p:spPr>
      </p:pic>
      <p:pic>
        <p:nvPicPr>
          <p:cNvPr id="32" name="Image 31">
            <a:extLst>
              <a:ext uri="{FF2B5EF4-FFF2-40B4-BE49-F238E27FC236}">
                <a16:creationId xmlns:a16="http://schemas.microsoft.com/office/drawing/2014/main" id="{A06A4BC8-D314-0CA5-1664-BD3D316401B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666675" y="1103083"/>
            <a:ext cx="704481" cy="3459246"/>
          </a:xfrm>
          <a:prstGeom prst="rect">
            <a:avLst/>
          </a:prstGeom>
        </p:spPr>
      </p:pic>
      <p:grpSp>
        <p:nvGrpSpPr>
          <p:cNvPr id="26" name="Groupe 25">
            <a:extLst>
              <a:ext uri="{FF2B5EF4-FFF2-40B4-BE49-F238E27FC236}">
                <a16:creationId xmlns:a16="http://schemas.microsoft.com/office/drawing/2014/main" id="{1FC278AE-C723-3AF7-B25A-676264110382}"/>
              </a:ext>
            </a:extLst>
          </p:cNvPr>
          <p:cNvGrpSpPr/>
          <p:nvPr/>
        </p:nvGrpSpPr>
        <p:grpSpPr>
          <a:xfrm rot="20671089">
            <a:off x="7204827" y="2722676"/>
            <a:ext cx="488843" cy="219365"/>
            <a:chOff x="5129174" y="4351617"/>
            <a:chExt cx="645995" cy="289336"/>
          </a:xfrm>
          <a:effectLst>
            <a:outerShdw blurRad="50800" dist="38100" dir="10800000" algn="r" rotWithShape="0">
              <a:prstClr val="black">
                <a:alpha val="40000"/>
              </a:prstClr>
            </a:outerShdw>
          </a:effectLst>
        </p:grpSpPr>
        <p:sp>
          <p:nvSpPr>
            <p:cNvPr id="27" name="ZoneTexte 26">
              <a:extLst>
                <a:ext uri="{FF2B5EF4-FFF2-40B4-BE49-F238E27FC236}">
                  <a16:creationId xmlns:a16="http://schemas.microsoft.com/office/drawing/2014/main" id="{0E168181-205D-E6DF-3C17-893DE532DCC9}"/>
                </a:ext>
              </a:extLst>
            </p:cNvPr>
            <p:cNvSpPr txBox="1"/>
            <p:nvPr/>
          </p:nvSpPr>
          <p:spPr>
            <a:xfrm>
              <a:off x="5134463" y="4354033"/>
              <a:ext cx="640706" cy="286920"/>
            </a:xfrm>
            <a:prstGeom prst="rect">
              <a:avLst/>
            </a:prstGeom>
            <a:solidFill>
              <a:schemeClr val="accent1">
                <a:lumMod val="75000"/>
              </a:schemeClr>
            </a:solidFill>
            <a:ln w="22225" cap="rnd">
              <a:solidFill>
                <a:srgbClr val="00F8F6"/>
              </a:solidFill>
            </a:ln>
          </p:spPr>
          <p:txBody>
            <a:bodyPr wrap="square" rtlCol="0">
              <a:spAutoFit/>
            </a:bodyPr>
            <a:lstStyle/>
            <a:p>
              <a:endParaRPr lang="fr-FR" dirty="0"/>
            </a:p>
          </p:txBody>
        </p:sp>
        <p:sp>
          <p:nvSpPr>
            <p:cNvPr id="28" name="ZoneTexte 27">
              <a:extLst>
                <a:ext uri="{FF2B5EF4-FFF2-40B4-BE49-F238E27FC236}">
                  <a16:creationId xmlns:a16="http://schemas.microsoft.com/office/drawing/2014/main" id="{AE493F7A-D3B9-53CC-5635-E2173F76A87B}"/>
                </a:ext>
              </a:extLst>
            </p:cNvPr>
            <p:cNvSpPr txBox="1"/>
            <p:nvPr/>
          </p:nvSpPr>
          <p:spPr>
            <a:xfrm>
              <a:off x="5129174" y="4351617"/>
              <a:ext cx="637308" cy="268301"/>
            </a:xfrm>
            <a:prstGeom prst="rect">
              <a:avLst/>
            </a:prstGeom>
            <a:noFill/>
          </p:spPr>
          <p:txBody>
            <a:bodyPr wrap="square" rtlCol="0">
              <a:spAutoFit/>
            </a:bodyPr>
            <a:lstStyle/>
            <a:p>
              <a:r>
                <a:rPr lang="fr-FR" sz="900" dirty="0">
                  <a:solidFill>
                    <a:srgbClr val="00F8F6"/>
                  </a:solidFill>
                  <a:latin typeface="Avenir Book" panose="02000503020000020003" pitchFamily="2" charset="0"/>
                </a:rPr>
                <a:t>Tutos</a:t>
              </a:r>
            </a:p>
          </p:txBody>
        </p:sp>
      </p:grpSp>
    </p:spTree>
    <p:extLst>
      <p:ext uri="{BB962C8B-B14F-4D97-AF65-F5344CB8AC3E}">
        <p14:creationId xmlns:p14="http://schemas.microsoft.com/office/powerpoint/2010/main" val="2604781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378">
    <p:spTree>
      <p:nvGrpSpPr>
        <p:cNvPr id="1" name=""/>
        <p:cNvGrpSpPr/>
        <p:nvPr/>
      </p:nvGrpSpPr>
      <p:grpSpPr>
        <a:xfrm>
          <a:off x="0" y="0"/>
          <a:ext cx="0" cy="0"/>
          <a:chOff x="0" y="0"/>
          <a:chExt cx="0" cy="0"/>
        </a:xfrm>
      </p:grpSpPr>
      <p:pic>
        <p:nvPicPr>
          <p:cNvPr id="2" name="Image 2">
            <a:extLst>
              <a:ext uri="{FF2B5EF4-FFF2-40B4-BE49-F238E27FC236}">
                <a16:creationId xmlns:a16="http://schemas.microsoft.com/office/drawing/2014/main" id="{497EFF6A-56A4-AD04-C734-D7F630957AC7}"/>
              </a:ext>
            </a:extLst>
          </p:cNvPr>
          <p:cNvPicPr>
            <a:picLocks noChangeAspect="1"/>
          </p:cNvPicPr>
          <p:nvPr/>
        </p:nvPicPr>
        <p:blipFill>
          <a:blip r:embed="rId2"/>
          <a:srcRect l="40780" t="-986" r="8258" b="986"/>
          <a:stretch>
            <a:fillRect/>
          </a:stretch>
        </p:blipFill>
        <p:spPr>
          <a:xfrm flipH="1">
            <a:off x="0" y="-88897"/>
            <a:ext cx="9144000" cy="4809652"/>
          </a:xfrm>
          <a:prstGeom prst="rect">
            <a:avLst/>
          </a:prstGeom>
          <a:noFill/>
          <a:ln cap="flat">
            <a:noFill/>
          </a:ln>
        </p:spPr>
      </p:pic>
      <p:sp>
        <p:nvSpPr>
          <p:cNvPr id="3" name="Espace réservé du numéro de diapositive 3">
            <a:extLst>
              <a:ext uri="{FF2B5EF4-FFF2-40B4-BE49-F238E27FC236}">
                <a16:creationId xmlns:a16="http://schemas.microsoft.com/office/drawing/2014/main" id="{31582780-FC99-294B-3BA3-B48E2CE2D708}"/>
              </a:ext>
            </a:extLst>
          </p:cNvPr>
          <p:cNvSpPr txBox="1"/>
          <p:nvPr/>
        </p:nvSpPr>
        <p:spPr>
          <a:xfrm>
            <a:off x="8248692" y="4841720"/>
            <a:ext cx="617713" cy="215908"/>
          </a:xfrm>
          <a:prstGeom prst="rect">
            <a:avLst/>
          </a:prstGeom>
          <a:noFill/>
          <a:ln cap="flat">
            <a:noFill/>
          </a:ln>
        </p:spPr>
        <p:txBody>
          <a:bodyPr vert="horz" wrap="square" lIns="91440" tIns="45720" rIns="0" bIns="45720"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50C4C722-6009-4279-824B-C12BA3E960FF}" type="slidenum">
              <a:rPr lang="fr-FR" sz="900" b="0" i="0" u="none" strike="noStrike" kern="1200" cap="none" spc="0" baseline="0">
                <a:solidFill>
                  <a:srgbClr val="FFFFFF"/>
                </a:solidFill>
                <a:uFillTx/>
                <a:latin typeface="Arial"/>
                <a:ea typeface="Calibri" pitchFamily="34"/>
                <a:cs typeface="Calibri" pitchFamily="34"/>
              </a:rPr>
              <a:t>25</a:t>
            </a:fld>
            <a:endParaRPr lang="fr-FR" sz="900" b="0" i="0" u="none" strike="noStrike" kern="1200" cap="none" spc="0" baseline="0">
              <a:solidFill>
                <a:srgbClr val="FFFFFF"/>
              </a:solidFill>
              <a:uFillTx/>
              <a:latin typeface="Arial"/>
              <a:ea typeface="Calibri" pitchFamily="34"/>
              <a:cs typeface="Calibri" pitchFamily="34"/>
            </a:endParaRPr>
          </a:p>
        </p:txBody>
      </p:sp>
      <p:sp>
        <p:nvSpPr>
          <p:cNvPr id="4" name="Espace réservé de la date 4">
            <a:extLst>
              <a:ext uri="{FF2B5EF4-FFF2-40B4-BE49-F238E27FC236}">
                <a16:creationId xmlns:a16="http://schemas.microsoft.com/office/drawing/2014/main" id="{4879B316-1475-4093-A74E-9D24A9CC3138}"/>
              </a:ext>
            </a:extLst>
          </p:cNvPr>
          <p:cNvSpPr txBox="1"/>
          <p:nvPr/>
        </p:nvSpPr>
        <p:spPr>
          <a:xfrm>
            <a:off x="7179466" y="4845835"/>
            <a:ext cx="1069226" cy="231096"/>
          </a:xfrm>
          <a:prstGeom prst="rect">
            <a:avLst/>
          </a:prstGeom>
          <a:noFill/>
          <a:ln cap="flat">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1CFDCBF0-FA03-4646-8DD6-6ACA7512BA03}" type="datetime1">
              <a:rPr lang="fr-FR" sz="900" b="0" i="0" u="none" strike="noStrike" kern="1200" cap="none" spc="0" baseline="0">
                <a:solidFill>
                  <a:srgbClr val="FFFFFF"/>
                </a:solidFill>
                <a:uFillTx/>
                <a:latin typeface="Arial"/>
                <a:ea typeface="Calibri" pitchFamily="34"/>
                <a:cs typeface="Calibri" pitchFamily="34"/>
              </a:rPr>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07/10/2026</a:t>
            </a:fld>
            <a:endParaRPr lang="fr-FR" sz="900" b="0" i="0" u="none" strike="noStrike" kern="1200" cap="none" spc="0" baseline="0" dirty="0">
              <a:solidFill>
                <a:srgbClr val="FFFFFF"/>
              </a:solidFill>
              <a:uFillTx/>
              <a:latin typeface="Arial"/>
              <a:ea typeface="Calibri" pitchFamily="34"/>
              <a:cs typeface="Calibri" pitchFamily="34"/>
            </a:endParaRPr>
          </a:p>
        </p:txBody>
      </p:sp>
      <p:pic>
        <p:nvPicPr>
          <p:cNvPr id="6" name="Image 1">
            <a:extLst>
              <a:ext uri="{FF2B5EF4-FFF2-40B4-BE49-F238E27FC236}">
                <a16:creationId xmlns:a16="http://schemas.microsoft.com/office/drawing/2014/main" id="{34733A9A-D6FB-6BCE-B150-EE5BFD15E1A1}"/>
              </a:ext>
            </a:extLst>
          </p:cNvPr>
          <p:cNvPicPr>
            <a:picLocks noChangeAspect="1"/>
          </p:cNvPicPr>
          <p:nvPr/>
        </p:nvPicPr>
        <p:blipFill>
          <a:blip r:embed="rId3"/>
          <a:stretch>
            <a:fillRect/>
          </a:stretch>
        </p:blipFill>
        <p:spPr>
          <a:xfrm>
            <a:off x="3891110" y="1970659"/>
            <a:ext cx="1361780" cy="885156"/>
          </a:xfrm>
          <a:prstGeom prst="rect">
            <a:avLst/>
          </a:prstGeom>
          <a:noFill/>
          <a:ln cap="flat">
            <a:noFill/>
          </a:ln>
        </p:spPr>
      </p:pic>
      <p:sp>
        <p:nvSpPr>
          <p:cNvPr id="7" name="Titre 2">
            <a:extLst>
              <a:ext uri="{FF2B5EF4-FFF2-40B4-BE49-F238E27FC236}">
                <a16:creationId xmlns:a16="http://schemas.microsoft.com/office/drawing/2014/main" id="{54C43107-49AC-1BF8-4950-BC74757457DB}"/>
              </a:ext>
            </a:extLst>
          </p:cNvPr>
          <p:cNvSpPr txBox="1"/>
          <p:nvPr/>
        </p:nvSpPr>
        <p:spPr>
          <a:xfrm>
            <a:off x="2571347" y="1294781"/>
            <a:ext cx="3695117" cy="383727"/>
          </a:xfrm>
          <a:prstGeom prst="rect">
            <a:avLst/>
          </a:prstGeom>
          <a:noFill/>
          <a:ln cap="flat">
            <a:noFill/>
          </a:ln>
        </p:spPr>
        <p:txBody>
          <a:bodyPr vert="horz" wrap="square" lIns="91440" tIns="45720" rIns="91440" bIns="45720" anchor="t" anchorCtr="0" compatLnSpc="1">
            <a:normAutofit/>
          </a:bodyPr>
          <a:lstStyle/>
          <a:p>
            <a:pPr marL="0" marR="0" lvl="0" indent="0" algn="l" defTabSz="914372" rtl="0" fontAlgn="auto" hangingPunct="1">
              <a:lnSpc>
                <a:spcPct val="70000"/>
              </a:lnSpc>
              <a:spcBef>
                <a:spcPts val="0"/>
              </a:spcBef>
              <a:spcAft>
                <a:spcPts val="0"/>
              </a:spcAft>
              <a:buNone/>
              <a:tabLst/>
              <a:defRPr sz="1100" b="0" i="0" u="none" strike="noStrike" kern="0" cap="none" spc="0" baseline="0">
                <a:solidFill>
                  <a:srgbClr val="000000"/>
                </a:solidFill>
                <a:uFillTx/>
              </a:defRPr>
            </a:pPr>
            <a:r>
              <a:rPr lang="fr-FR" sz="1400" b="1" i="0" u="none" strike="noStrike" kern="1200" cap="none" spc="0" baseline="0">
                <a:solidFill>
                  <a:srgbClr val="FFFFFF"/>
                </a:solidFill>
                <a:uFillTx/>
                <a:latin typeface="Arial"/>
              </a:rPr>
              <a:t>Nous sommes prêts pour vos questions!</a:t>
            </a:r>
            <a:endParaRPr lang="fr-FR" sz="1400" b="1" i="0" u="none" strike="noStrike" kern="1200" cap="none" spc="0" baseline="0">
              <a:solidFill>
                <a:srgbClr val="000000"/>
              </a:solidFill>
              <a:uFillTx/>
              <a:latin typeface="Arial"/>
            </a:endParaRPr>
          </a:p>
        </p:txBody>
      </p:sp>
      <p:pic>
        <p:nvPicPr>
          <p:cNvPr id="8" name="Image 9">
            <a:extLst>
              <a:ext uri="{FF2B5EF4-FFF2-40B4-BE49-F238E27FC236}">
                <a16:creationId xmlns:a16="http://schemas.microsoft.com/office/drawing/2014/main" id="{DBD61FF7-9F71-169A-A06D-59C92FD0B79E}"/>
              </a:ext>
            </a:extLst>
          </p:cNvPr>
          <p:cNvPicPr>
            <a:picLocks noChangeAspect="1"/>
          </p:cNvPicPr>
          <p:nvPr/>
        </p:nvPicPr>
        <p:blipFill>
          <a:blip r:embed="rId4"/>
          <a:stretch>
            <a:fillRect/>
          </a:stretch>
        </p:blipFill>
        <p:spPr>
          <a:xfrm>
            <a:off x="6117902" y="1169700"/>
            <a:ext cx="461799" cy="461799"/>
          </a:xfrm>
          <a:prstGeom prst="rect">
            <a:avLst/>
          </a:prstGeom>
          <a:noFill/>
          <a:ln cap="flat">
            <a:noFill/>
          </a:ln>
        </p:spPr>
      </p:pic>
      <p:sp>
        <p:nvSpPr>
          <p:cNvPr id="10" name="Espace réservé du pied de page 4">
            <a:extLst>
              <a:ext uri="{FF2B5EF4-FFF2-40B4-BE49-F238E27FC236}">
                <a16:creationId xmlns:a16="http://schemas.microsoft.com/office/drawing/2014/main" id="{BBC660F8-43EA-C12B-C8C4-C1BF4772FCCB}"/>
              </a:ext>
            </a:extLst>
          </p:cNvPr>
          <p:cNvSpPr txBox="1"/>
          <p:nvPr/>
        </p:nvSpPr>
        <p:spPr>
          <a:xfrm>
            <a:off x="169099" y="4842927"/>
            <a:ext cx="3568327" cy="252429"/>
          </a:xfrm>
          <a:prstGeom prst="rect">
            <a:avLst/>
          </a:prstGeom>
          <a:noFill/>
          <a:ln cap="flat">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000" b="0" i="0" u="none" strike="noStrike" kern="1200" cap="none" spc="0" baseline="0" dirty="0">
                <a:solidFill>
                  <a:srgbClr val="FFFFFF"/>
                </a:solidFill>
                <a:uFillTx/>
                <a:latin typeface="Arial"/>
                <a:ea typeface="Calibri" pitchFamily="34"/>
                <a:cs typeface="Calibri" pitchFamily="34"/>
              </a:rPr>
              <a:t>INSERM CHAT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bwMode="auto">
        <a:xfrm>
          <a:off x="0" y="0"/>
          <a:ext cx="0" cy="0"/>
          <a:chOff x="0" y="0"/>
          <a:chExt cx="0" cy="0"/>
        </a:xfrm>
      </p:grpSpPr>
      <p:sp>
        <p:nvSpPr>
          <p:cNvPr id="1685996534" name="Espace réservé du numéro de diapositive 2"/>
          <p:cNvSpPr>
            <a:spLocks noGrp="1"/>
          </p:cNvSpPr>
          <p:nvPr>
            <p:ph type="sldNum" sz="quarter" idx="4"/>
          </p:nvPr>
        </p:nvSpPr>
        <p:spPr bwMode="auto"/>
        <p:txBody>
          <a:bodyPr/>
          <a:lstStyle/>
          <a:p>
            <a:pPr>
              <a:defRPr/>
            </a:pPr>
            <a:fld id="{90F7D937-8C47-D949-9B66-03B4793ACCA3}" type="slidenum">
              <a:rPr lang="fr-FR"/>
              <a:t>26</a:t>
            </a:fld>
            <a:endParaRPr lang="fr-FR"/>
          </a:p>
        </p:txBody>
      </p:sp>
      <p:sp>
        <p:nvSpPr>
          <p:cNvPr id="868682666" name="Espace réservé de la date 3"/>
          <p:cNvSpPr>
            <a:spLocks noGrp="1"/>
          </p:cNvSpPr>
          <p:nvPr>
            <p:ph type="dt" sz="half" idx="2"/>
          </p:nvPr>
        </p:nvSpPr>
        <p:spPr bwMode="auto"/>
        <p:txBody>
          <a:bodyPr/>
          <a:lstStyle/>
          <a:p>
            <a:pPr>
              <a:defRPr/>
            </a:pPr>
            <a:r>
              <a:rPr lang="fr-FR"/>
              <a:t>03/12/2021</a:t>
            </a:r>
          </a:p>
        </p:txBody>
      </p:sp>
      <p:sp>
        <p:nvSpPr>
          <p:cNvPr id="1472166282" name="Espace réservé du pied de page 4"/>
          <p:cNvSpPr>
            <a:spLocks noGrp="1"/>
          </p:cNvSpPr>
          <p:nvPr>
            <p:ph type="ftr" sz="quarter" idx="3"/>
          </p:nvPr>
        </p:nvSpPr>
        <p:spPr bwMode="auto"/>
        <p:txBody>
          <a:bodyPr/>
          <a:lstStyle/>
          <a:p>
            <a:pPr>
              <a:defRPr/>
            </a:pPr>
            <a:r>
              <a:rPr lang="fr-FR"/>
              <a:t>Titre</a:t>
            </a:r>
          </a:p>
        </p:txBody>
      </p:sp>
      <p:pic>
        <p:nvPicPr>
          <p:cNvPr id="711844341" name="Image 7"/>
          <p:cNvPicPr>
            <a:picLocks noChangeAspect="1"/>
          </p:cNvPicPr>
          <p:nvPr/>
        </p:nvPicPr>
        <p:blipFill rotWithShape="1">
          <a:blip r:embed="rId3"/>
          <a:srcRect l="5288" t="6648" r="5347" b="8260"/>
          <a:stretch/>
        </p:blipFill>
        <p:spPr bwMode="auto">
          <a:xfrm>
            <a:off x="210719" y="419105"/>
            <a:ext cx="8722562" cy="3990108"/>
          </a:xfrm>
          <a:prstGeom prst="rect">
            <a:avLst/>
          </a:prstGeom>
          <a:ln w="25400" cap="rnd">
            <a:solidFill>
              <a:srgbClr val="00F8F6"/>
            </a:solidFill>
          </a:ln>
        </p:spPr>
      </p:pic>
    </p:spTree>
  </p:cSld>
  <p:clrMapOvr>
    <a:masterClrMapping/>
  </p:clrMapOvr>
</p:sld>
</file>

<file path=ppt/theme/theme1.xml><?xml version="1.0" encoding="utf-8"?>
<a:theme xmlns:a="http://schemas.openxmlformats.org/drawingml/2006/main" name="calque 16_9">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calque 16_9">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calque-16_9.potx</Template>
  <TotalTime>14475</TotalTime>
  <Words>1943</Words>
  <Application>Microsoft Macintosh PowerPoint</Application>
  <PresentationFormat>Affichage à l'écran (16:9)</PresentationFormat>
  <Paragraphs>252</Paragraphs>
  <Slides>26</Slides>
  <Notes>13</Notes>
  <HiddenSlides>1</HiddenSlides>
  <MMClips>0</MMClips>
  <ScaleCrop>false</ScaleCrop>
  <HeadingPairs>
    <vt:vector size="6" baseType="variant">
      <vt:variant>
        <vt:lpstr>Polices utilisées</vt:lpstr>
      </vt:variant>
      <vt:variant>
        <vt:i4>13</vt:i4>
      </vt:variant>
      <vt:variant>
        <vt:lpstr>Thème</vt:lpstr>
      </vt:variant>
      <vt:variant>
        <vt:i4>2</vt:i4>
      </vt:variant>
      <vt:variant>
        <vt:lpstr>Titres des diapositives</vt:lpstr>
      </vt:variant>
      <vt:variant>
        <vt:i4>26</vt:i4>
      </vt:variant>
    </vt:vector>
  </HeadingPairs>
  <TitlesOfParts>
    <vt:vector size="41" baseType="lpstr">
      <vt:lpstr>AppleSymbols</vt:lpstr>
      <vt:lpstr>Aptos</vt:lpstr>
      <vt:lpstr>Arial</vt:lpstr>
      <vt:lpstr>Arial Nova</vt:lpstr>
      <vt:lpstr>Arial Rounded MT Bold</vt:lpstr>
      <vt:lpstr>Avenir Book</vt:lpstr>
      <vt:lpstr>Avenir Medium</vt:lpstr>
      <vt:lpstr>Avenir Next</vt:lpstr>
      <vt:lpstr>Avenir Next Medium</vt:lpstr>
      <vt:lpstr>Calibri</vt:lpstr>
      <vt:lpstr>Mangal</vt:lpstr>
      <vt:lpstr>Times New Roman</vt:lpstr>
      <vt:lpstr>Wingdings</vt:lpstr>
      <vt:lpstr>calque 16_9</vt:lpstr>
      <vt:lpstr>1_calque 16_9</vt:lpstr>
      <vt:lpstr>Présentation PowerPoint</vt:lpstr>
      <vt:lpstr>Présentation du laboratoire d’innovation du DSI de l’Inserm</vt:lpstr>
      <vt:lpstr>Sa raison d’être </vt:lpstr>
      <vt:lpstr>La méthode du Lab’ </vt:lpstr>
      <vt:lpstr>Comment? </vt:lpstr>
      <vt:lpstr>L’équipe IA</vt:lpstr>
      <vt:lpstr>L’équipe IA </vt:lpstr>
      <vt:lpstr>Quelques cas d’usages IA</vt:lpstr>
      <vt:lpstr>Présentation PowerPoint</vt:lpstr>
      <vt:lpstr>Présentation PowerPoint</vt:lpstr>
      <vt:lpstr>Les fonctionnalités d’Inserm Chat</vt:lpstr>
      <vt:lpstr>Les fonctionnalités d’InsermChat </vt:lpstr>
      <vt:lpstr>Quelques éléments de langage</vt:lpstr>
      <vt:lpstr>Quelques éléments de langage </vt:lpstr>
      <vt:lpstr>C’est quoi un bon prompt ? </vt:lpstr>
      <vt:lpstr>Promptothèque</vt:lpstr>
      <vt:lpstr>Gouvernance et sécurité</vt:lpstr>
      <vt:lpstr>Gouvernance et sécurité</vt:lpstr>
      <vt:lpstr>Gouvernance et sécurité</vt:lpstr>
      <vt:lpstr>Gouvernance et sécurité</vt:lpstr>
      <vt:lpstr>Démonstration </vt:lpstr>
      <vt:lpstr>Accompagnement et formations </vt:lpstr>
      <vt:lpstr>Accompagnement - Formations</vt:lpstr>
      <vt:lpstr>Accompagnement - Formations</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Cliquez et modifiez le titre en Arial 20 gras</dc:title>
  <dc:creator>Utilisateur de Microsoft Office</dc:creator>
  <cp:lastModifiedBy>Dorothée VIGNE BESSE</cp:lastModifiedBy>
  <cp:revision>1140</cp:revision>
  <cp:lastPrinted>2021-06-16T15:05:39Z</cp:lastPrinted>
  <dcterms:created xsi:type="dcterms:W3CDTF">2017-11-09T09:45:54Z</dcterms:created>
  <dcterms:modified xsi:type="dcterms:W3CDTF">2026-10-07T09:01:02Z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0x0101002A3E824275A54C46948C4079E0FDEF45</vt:lpwstr>
  </property>
</Properties>
</file>